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72" r:id="rId5"/>
    <p:sldId id="280" r:id="rId6"/>
    <p:sldId id="273" r:id="rId7"/>
    <p:sldId id="292" r:id="rId8"/>
    <p:sldId id="259" r:id="rId9"/>
    <p:sldId id="290" r:id="rId10"/>
    <p:sldId id="291" r:id="rId11"/>
    <p:sldId id="270" r:id="rId12"/>
    <p:sldId id="274" r:id="rId13"/>
    <p:sldId id="293" r:id="rId14"/>
    <p:sldId id="281" r:id="rId15"/>
    <p:sldId id="279" r:id="rId16"/>
    <p:sldId id="284" r:id="rId17"/>
    <p:sldId id="285" r:id="rId18"/>
    <p:sldId id="283" r:id="rId19"/>
    <p:sldId id="261" r:id="rId20"/>
    <p:sldId id="282" r:id="rId21"/>
    <p:sldId id="260" r:id="rId22"/>
    <p:sldId id="262" r:id="rId23"/>
    <p:sldId id="275" r:id="rId24"/>
    <p:sldId id="263" r:id="rId25"/>
    <p:sldId id="264" r:id="rId26"/>
    <p:sldId id="265" r:id="rId27"/>
    <p:sldId id="288" r:id="rId28"/>
    <p:sldId id="267" r:id="rId29"/>
    <p:sldId id="286" r:id="rId30"/>
    <p:sldId id="268" r:id="rId31"/>
    <p:sldId id="266" r:id="rId32"/>
    <p:sldId id="294" r:id="rId33"/>
    <p:sldId id="269" r:id="rId34"/>
    <p:sldId id="271" r:id="rId35"/>
    <p:sldId id="276" r:id="rId36"/>
    <p:sldId id="289" r:id="rId37"/>
    <p:sldId id="277" r:id="rId38"/>
    <p:sldId id="278" r:id="rId39"/>
    <p:sldId id="287" r:id="rId40"/>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5"/>
    <p:restoredTop sz="94728"/>
  </p:normalViewPr>
  <p:slideViewPr>
    <p:cSldViewPr snapToGrid="0" snapToObjects="1">
      <p:cViewPr varScale="1">
        <p:scale>
          <a:sx n="94" d="100"/>
          <a:sy n="94" d="100"/>
        </p:scale>
        <p:origin x="208"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E6DC3727-AC1D-1143-8938-7210C1AE0A1C}" type="datetimeFigureOut">
              <a:rPr lang="es-ES_tradnl" smtClean="0"/>
              <a:t>28/6/19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012D669B-C012-8046-A934-37A10FB42352}" type="slidenum">
              <a:rPr lang="es-ES_tradnl" smtClean="0"/>
              <a:t>‹Nr.›</a:t>
            </a:fld>
            <a:endParaRPr lang="es-ES_tradnl"/>
          </a:p>
        </p:txBody>
      </p:sp>
    </p:spTree>
    <p:extLst>
      <p:ext uri="{BB962C8B-B14F-4D97-AF65-F5344CB8AC3E}">
        <p14:creationId xmlns:p14="http://schemas.microsoft.com/office/powerpoint/2010/main" val="1519632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E6DC3727-AC1D-1143-8938-7210C1AE0A1C}" type="datetimeFigureOut">
              <a:rPr lang="es-ES_tradnl" smtClean="0"/>
              <a:t>28/6/19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012D669B-C012-8046-A934-37A10FB42352}" type="slidenum">
              <a:rPr lang="es-ES_tradnl" smtClean="0"/>
              <a:t>‹Nr.›</a:t>
            </a:fld>
            <a:endParaRPr lang="es-ES_tradnl"/>
          </a:p>
        </p:txBody>
      </p:sp>
    </p:spTree>
    <p:extLst>
      <p:ext uri="{BB962C8B-B14F-4D97-AF65-F5344CB8AC3E}">
        <p14:creationId xmlns:p14="http://schemas.microsoft.com/office/powerpoint/2010/main" val="24124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E6DC3727-AC1D-1143-8938-7210C1AE0A1C}" type="datetimeFigureOut">
              <a:rPr lang="es-ES_tradnl" smtClean="0"/>
              <a:t>28/6/19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012D669B-C012-8046-A934-37A10FB42352}" type="slidenum">
              <a:rPr lang="es-ES_tradnl" smtClean="0"/>
              <a:t>‹Nr.›</a:t>
            </a:fld>
            <a:endParaRPr lang="es-ES_tradnl"/>
          </a:p>
        </p:txBody>
      </p:sp>
    </p:spTree>
    <p:extLst>
      <p:ext uri="{BB962C8B-B14F-4D97-AF65-F5344CB8AC3E}">
        <p14:creationId xmlns:p14="http://schemas.microsoft.com/office/powerpoint/2010/main" val="23404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E6DC3727-AC1D-1143-8938-7210C1AE0A1C}" type="datetimeFigureOut">
              <a:rPr lang="es-ES_tradnl" smtClean="0"/>
              <a:t>28/6/19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012D669B-C012-8046-A934-37A10FB42352}" type="slidenum">
              <a:rPr lang="es-ES_tradnl" smtClean="0"/>
              <a:t>‹Nr.›</a:t>
            </a:fld>
            <a:endParaRPr lang="es-ES_tradnl"/>
          </a:p>
        </p:txBody>
      </p:sp>
    </p:spTree>
    <p:extLst>
      <p:ext uri="{BB962C8B-B14F-4D97-AF65-F5344CB8AC3E}">
        <p14:creationId xmlns:p14="http://schemas.microsoft.com/office/powerpoint/2010/main" val="44352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E6DC3727-AC1D-1143-8938-7210C1AE0A1C}" type="datetimeFigureOut">
              <a:rPr lang="es-ES_tradnl" smtClean="0"/>
              <a:t>28/6/19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012D669B-C012-8046-A934-37A10FB42352}" type="slidenum">
              <a:rPr lang="es-ES_tradnl" smtClean="0"/>
              <a:t>‹Nr.›</a:t>
            </a:fld>
            <a:endParaRPr lang="es-ES_tradnl"/>
          </a:p>
        </p:txBody>
      </p:sp>
    </p:spTree>
    <p:extLst>
      <p:ext uri="{BB962C8B-B14F-4D97-AF65-F5344CB8AC3E}">
        <p14:creationId xmlns:p14="http://schemas.microsoft.com/office/powerpoint/2010/main" val="37572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E6DC3727-AC1D-1143-8938-7210C1AE0A1C}" type="datetimeFigureOut">
              <a:rPr lang="es-ES_tradnl" smtClean="0"/>
              <a:t>28/6/19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012D669B-C012-8046-A934-37A10FB42352}" type="slidenum">
              <a:rPr lang="es-ES_tradnl" smtClean="0"/>
              <a:t>‹Nr.›</a:t>
            </a:fld>
            <a:endParaRPr lang="es-ES_tradnl"/>
          </a:p>
        </p:txBody>
      </p:sp>
    </p:spTree>
    <p:extLst>
      <p:ext uri="{BB962C8B-B14F-4D97-AF65-F5344CB8AC3E}">
        <p14:creationId xmlns:p14="http://schemas.microsoft.com/office/powerpoint/2010/main" val="1218758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E6DC3727-AC1D-1143-8938-7210C1AE0A1C}" type="datetimeFigureOut">
              <a:rPr lang="es-ES_tradnl" smtClean="0"/>
              <a:t>28/6/19</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012D669B-C012-8046-A934-37A10FB42352}" type="slidenum">
              <a:rPr lang="es-ES_tradnl" smtClean="0"/>
              <a:t>‹Nr.›</a:t>
            </a:fld>
            <a:endParaRPr lang="es-ES_tradnl"/>
          </a:p>
        </p:txBody>
      </p:sp>
    </p:spTree>
    <p:extLst>
      <p:ext uri="{BB962C8B-B14F-4D97-AF65-F5344CB8AC3E}">
        <p14:creationId xmlns:p14="http://schemas.microsoft.com/office/powerpoint/2010/main" val="967302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E6DC3727-AC1D-1143-8938-7210C1AE0A1C}" type="datetimeFigureOut">
              <a:rPr lang="es-ES_tradnl" smtClean="0"/>
              <a:t>28/6/19</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012D669B-C012-8046-A934-37A10FB42352}" type="slidenum">
              <a:rPr lang="es-ES_tradnl" smtClean="0"/>
              <a:t>‹Nr.›</a:t>
            </a:fld>
            <a:endParaRPr lang="es-ES_tradnl"/>
          </a:p>
        </p:txBody>
      </p:sp>
    </p:spTree>
    <p:extLst>
      <p:ext uri="{BB962C8B-B14F-4D97-AF65-F5344CB8AC3E}">
        <p14:creationId xmlns:p14="http://schemas.microsoft.com/office/powerpoint/2010/main" val="1006498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6DC3727-AC1D-1143-8938-7210C1AE0A1C}" type="datetimeFigureOut">
              <a:rPr lang="es-ES_tradnl" smtClean="0"/>
              <a:t>28/6/19</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012D669B-C012-8046-A934-37A10FB42352}" type="slidenum">
              <a:rPr lang="es-ES_tradnl" smtClean="0"/>
              <a:t>‹Nr.›</a:t>
            </a:fld>
            <a:endParaRPr lang="es-ES_tradnl"/>
          </a:p>
        </p:txBody>
      </p:sp>
    </p:spTree>
    <p:extLst>
      <p:ext uri="{BB962C8B-B14F-4D97-AF65-F5344CB8AC3E}">
        <p14:creationId xmlns:p14="http://schemas.microsoft.com/office/powerpoint/2010/main" val="483551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6DC3727-AC1D-1143-8938-7210C1AE0A1C}" type="datetimeFigureOut">
              <a:rPr lang="es-ES_tradnl" smtClean="0"/>
              <a:t>28/6/19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012D669B-C012-8046-A934-37A10FB42352}" type="slidenum">
              <a:rPr lang="es-ES_tradnl" smtClean="0"/>
              <a:t>‹Nr.›</a:t>
            </a:fld>
            <a:endParaRPr lang="es-ES_tradnl"/>
          </a:p>
        </p:txBody>
      </p:sp>
    </p:spTree>
    <p:extLst>
      <p:ext uri="{BB962C8B-B14F-4D97-AF65-F5344CB8AC3E}">
        <p14:creationId xmlns:p14="http://schemas.microsoft.com/office/powerpoint/2010/main" val="972410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agregarla</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6DC3727-AC1D-1143-8938-7210C1AE0A1C}" type="datetimeFigureOut">
              <a:rPr lang="es-ES_tradnl" smtClean="0"/>
              <a:t>28/6/19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012D669B-C012-8046-A934-37A10FB42352}" type="slidenum">
              <a:rPr lang="es-ES_tradnl" smtClean="0"/>
              <a:t>‹Nr.›</a:t>
            </a:fld>
            <a:endParaRPr lang="es-ES_tradnl"/>
          </a:p>
        </p:txBody>
      </p:sp>
    </p:spTree>
    <p:extLst>
      <p:ext uri="{BB962C8B-B14F-4D97-AF65-F5344CB8AC3E}">
        <p14:creationId xmlns:p14="http://schemas.microsoft.com/office/powerpoint/2010/main" val="9585686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Gotham Book" charset="0"/>
                <a:ea typeface="Gotham Book" charset="0"/>
                <a:cs typeface="Gotham Book" charset="0"/>
              </a:defRPr>
            </a:lvl1pPr>
          </a:lstStyle>
          <a:p>
            <a:fld id="{E6DC3727-AC1D-1143-8938-7210C1AE0A1C}" type="datetimeFigureOut">
              <a:rPr lang="es-ES_tradnl" smtClean="0"/>
              <a:pPr/>
              <a:t>28/6/19</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Gotham Book" charset="0"/>
                <a:ea typeface="Gotham Book" charset="0"/>
                <a:cs typeface="Gotham Book" charset="0"/>
              </a:defRPr>
            </a:lvl1pPr>
          </a:lstStyle>
          <a:p>
            <a:endParaRPr lang="es-ES_tradnl"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Gotham Book" charset="0"/>
                <a:ea typeface="Gotham Book" charset="0"/>
                <a:cs typeface="Gotham Book" charset="0"/>
              </a:defRPr>
            </a:lvl1pPr>
          </a:lstStyle>
          <a:p>
            <a:fld id="{012D669B-C012-8046-A934-37A10FB42352}" type="slidenum">
              <a:rPr lang="es-ES_tradnl" smtClean="0"/>
              <a:pPr/>
              <a:t>‹Nr.›</a:t>
            </a:fld>
            <a:endParaRPr lang="es-ES_tradnl"/>
          </a:p>
        </p:txBody>
      </p:sp>
    </p:spTree>
    <p:extLst>
      <p:ext uri="{BB962C8B-B14F-4D97-AF65-F5344CB8AC3E}">
        <p14:creationId xmlns:p14="http://schemas.microsoft.com/office/powerpoint/2010/main" val="1737422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Gotham Book" charset="0"/>
          <a:ea typeface="Gotham Book" charset="0"/>
          <a:cs typeface="Gotham Book"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microsoft.com/office/2007/relationships/hdphoto" Target="../media/hdphoto6.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microsoft.com/office/2007/relationships/hdphoto" Target="../media/hdphoto7.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microsoft.com/office/2007/relationships/hdphoto" Target="../media/hdphoto8.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microsoft.com/office/2007/relationships/hdphoto" Target="../media/hdphoto9.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microsoft.com/office/2007/relationships/hdphoto" Target="../media/hdphoto10.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microsoft.com/office/2007/relationships/hdphoto" Target="../media/hdphoto12.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 Id="rId3" Type="http://schemas.microsoft.com/office/2007/relationships/hdphoto" Target="../media/hdphoto13.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1.png"/><Relationship Id="rId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7.png"/><Relationship Id="rId5"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Autofit/>
          </a:bodyPr>
          <a:lstStyle/>
          <a:p>
            <a:r>
              <a:rPr lang="es-ES_tradnl" sz="4400" dirty="0" smtClean="0"/>
              <a:t>CHALLENGES OF ARTIFICIAL INTELLIGENCE: </a:t>
            </a:r>
            <a:r>
              <a:rPr lang="es-ES_tradnl" sz="4400" dirty="0" smtClean="0">
                <a:latin typeface="Gotham Light" charset="0"/>
                <a:ea typeface="Gotham Light" charset="0"/>
                <a:cs typeface="Gotham Light" charset="0"/>
              </a:rPr>
              <a:t>SECURITY, ETHICS AND LAW.</a:t>
            </a:r>
            <a:br>
              <a:rPr lang="es-ES_tradnl" sz="4400" dirty="0" smtClean="0">
                <a:latin typeface="Gotham Light" charset="0"/>
                <a:ea typeface="Gotham Light" charset="0"/>
                <a:cs typeface="Gotham Light" charset="0"/>
              </a:rPr>
            </a:br>
            <a:r>
              <a:rPr lang="es-ES_tradnl" sz="2400" i="1" dirty="0" smtClean="0">
                <a:latin typeface="Gotham Light" charset="0"/>
                <a:ea typeface="Gotham Light" charset="0"/>
                <a:cs typeface="Gotham Light" charset="0"/>
              </a:rPr>
              <a:t>THE CASE OF THE LETHAL AUTONOMOUS SYSTEMS</a:t>
            </a:r>
            <a:endParaRPr lang="es-ES_tradnl" sz="2400" i="1" dirty="0">
              <a:latin typeface="Gotham Light" charset="0"/>
              <a:ea typeface="Gotham Light" charset="0"/>
              <a:cs typeface="Gotham Light" charset="0"/>
            </a:endParaRPr>
          </a:p>
        </p:txBody>
      </p:sp>
      <p:sp>
        <p:nvSpPr>
          <p:cNvPr id="3" name="Subtítulo 2"/>
          <p:cNvSpPr>
            <a:spLocks noGrp="1"/>
          </p:cNvSpPr>
          <p:nvPr>
            <p:ph type="subTitle" idx="1"/>
          </p:nvPr>
        </p:nvSpPr>
        <p:spPr/>
        <p:txBody>
          <a:bodyPr/>
          <a:lstStyle/>
          <a:p>
            <a:r>
              <a:rPr lang="es-ES_tradnl" dirty="0" smtClean="0"/>
              <a:t>Dr. Joaquín Rodríguez Álvarez</a:t>
            </a:r>
            <a:endParaRPr lang="es-ES_tradnl" dirty="0"/>
          </a:p>
        </p:txBody>
      </p:sp>
      <p:sp>
        <p:nvSpPr>
          <p:cNvPr id="4" name="Rectángulo 3"/>
          <p:cNvSpPr/>
          <p:nvPr/>
        </p:nvSpPr>
        <p:spPr>
          <a:xfrm>
            <a:off x="501650" y="4857251"/>
            <a:ext cx="11188700" cy="1739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descr="ICRAC"/>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202638" y="5387193"/>
            <a:ext cx="2740025" cy="7403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ampaignLogo_ICrac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63927" y="5368143"/>
            <a:ext cx="2692935" cy="7181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47220" y="5195987"/>
            <a:ext cx="2425699" cy="1122752"/>
          </a:xfrm>
          <a:prstGeom prst="rect">
            <a:avLst/>
          </a:prstGeom>
        </p:spPr>
      </p:pic>
    </p:spTree>
    <p:extLst>
      <p:ext uri="{BB962C8B-B14F-4D97-AF65-F5344CB8AC3E}">
        <p14:creationId xmlns:p14="http://schemas.microsoft.com/office/powerpoint/2010/main" val="1544026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TYPES OF INTERNET CRIME </a:t>
            </a:r>
            <a:endParaRPr lang="es-ES_tradnl" dirty="0"/>
          </a:p>
        </p:txBody>
      </p:sp>
      <p:sp>
        <p:nvSpPr>
          <p:cNvPr id="5" name="Marcador de contenido 4"/>
          <p:cNvSpPr>
            <a:spLocks noGrp="1"/>
          </p:cNvSpPr>
          <p:nvPr>
            <p:ph idx="1"/>
          </p:nvPr>
        </p:nvSpPr>
        <p:spPr>
          <a:xfrm>
            <a:off x="838200" y="2289649"/>
            <a:ext cx="10515600" cy="4351338"/>
          </a:xfrm>
        </p:spPr>
        <p:txBody>
          <a:bodyPr numCol="2" spcCol="288000">
            <a:noAutofit/>
          </a:bodyPr>
          <a:lstStyle/>
          <a:p>
            <a:pPr marL="0" indent="0">
              <a:lnSpc>
                <a:spcPct val="100000"/>
              </a:lnSpc>
              <a:buNone/>
            </a:pPr>
            <a:r>
              <a:rPr lang="es-ES_tradnl" sz="1800" dirty="0" err="1"/>
              <a:t>Cyberbullying</a:t>
            </a:r>
            <a:r>
              <a:rPr lang="es-ES_tradnl" sz="1800" dirty="0"/>
              <a:t> and </a:t>
            </a:r>
            <a:r>
              <a:rPr lang="es-ES_tradnl" sz="1800" dirty="0" err="1"/>
              <a:t>harassment</a:t>
            </a:r>
            <a:endParaRPr lang="es-ES_tradnl" sz="1800" dirty="0"/>
          </a:p>
          <a:p>
            <a:pPr marL="0" indent="0">
              <a:lnSpc>
                <a:spcPct val="100000"/>
              </a:lnSpc>
              <a:buNone/>
            </a:pPr>
            <a:r>
              <a:rPr lang="es-ES_tradnl" sz="1800" dirty="0" err="1"/>
              <a:t>Financial</a:t>
            </a:r>
            <a:r>
              <a:rPr lang="es-ES_tradnl" sz="1800" dirty="0"/>
              <a:t> </a:t>
            </a:r>
            <a:r>
              <a:rPr lang="es-ES_tradnl" sz="1800" dirty="0" err="1"/>
              <a:t>extortion</a:t>
            </a:r>
            <a:endParaRPr lang="es-ES_tradnl" sz="1800" dirty="0"/>
          </a:p>
          <a:p>
            <a:pPr marL="0" indent="0">
              <a:lnSpc>
                <a:spcPct val="100000"/>
              </a:lnSpc>
              <a:buNone/>
            </a:pPr>
            <a:r>
              <a:rPr lang="es-ES_tradnl" sz="1800" dirty="0"/>
              <a:t>Internet </a:t>
            </a:r>
            <a:r>
              <a:rPr lang="es-ES_tradnl" sz="1800" dirty="0" err="1"/>
              <a:t>bomb</a:t>
            </a:r>
            <a:r>
              <a:rPr lang="es-ES_tradnl" sz="1800" dirty="0"/>
              <a:t> </a:t>
            </a:r>
            <a:r>
              <a:rPr lang="es-ES_tradnl" sz="1800" dirty="0" err="1"/>
              <a:t>threats</a:t>
            </a:r>
            <a:endParaRPr lang="es-ES_tradnl" sz="1800" dirty="0"/>
          </a:p>
          <a:p>
            <a:pPr marL="0" indent="0">
              <a:lnSpc>
                <a:spcPct val="100000"/>
              </a:lnSpc>
              <a:buNone/>
            </a:pPr>
            <a:r>
              <a:rPr lang="es-ES_tradnl" sz="1800" dirty="0" err="1"/>
              <a:t>Classified</a:t>
            </a:r>
            <a:r>
              <a:rPr lang="es-ES_tradnl" sz="1800" dirty="0"/>
              <a:t> global </a:t>
            </a:r>
            <a:r>
              <a:rPr lang="es-ES_tradnl" sz="1800" dirty="0" err="1"/>
              <a:t>security</a:t>
            </a:r>
            <a:r>
              <a:rPr lang="es-ES_tradnl" sz="1800" dirty="0"/>
              <a:t> data </a:t>
            </a:r>
            <a:r>
              <a:rPr lang="es-ES_tradnl" sz="1800" dirty="0" err="1"/>
              <a:t>theft</a:t>
            </a:r>
            <a:endParaRPr lang="es-ES_tradnl" sz="1800" dirty="0"/>
          </a:p>
          <a:p>
            <a:pPr marL="0" indent="0">
              <a:lnSpc>
                <a:spcPct val="100000"/>
              </a:lnSpc>
              <a:buNone/>
            </a:pPr>
            <a:r>
              <a:rPr lang="es-ES_tradnl" sz="1800" dirty="0" err="1"/>
              <a:t>Password</a:t>
            </a:r>
            <a:r>
              <a:rPr lang="es-ES_tradnl" sz="1800" dirty="0"/>
              <a:t> </a:t>
            </a:r>
            <a:r>
              <a:rPr lang="es-ES_tradnl" sz="1800" dirty="0" err="1"/>
              <a:t>trafficking</a:t>
            </a:r>
            <a:endParaRPr lang="es-ES_tradnl" sz="1800" dirty="0"/>
          </a:p>
          <a:p>
            <a:pPr marL="0" indent="0">
              <a:lnSpc>
                <a:spcPct val="100000"/>
              </a:lnSpc>
              <a:buNone/>
            </a:pPr>
            <a:r>
              <a:rPr lang="es-ES_tradnl" sz="1800" dirty="0"/>
              <a:t>Enterprise </a:t>
            </a:r>
            <a:r>
              <a:rPr lang="es-ES_tradnl" sz="1800" dirty="0" err="1"/>
              <a:t>trade</a:t>
            </a:r>
            <a:r>
              <a:rPr lang="es-ES_tradnl" sz="1800" dirty="0"/>
              <a:t> </a:t>
            </a:r>
            <a:r>
              <a:rPr lang="es-ES_tradnl" sz="1800" dirty="0" err="1"/>
              <a:t>secret</a:t>
            </a:r>
            <a:r>
              <a:rPr lang="es-ES_tradnl" sz="1800" dirty="0"/>
              <a:t> </a:t>
            </a:r>
            <a:r>
              <a:rPr lang="es-ES_tradnl" sz="1800" dirty="0" err="1"/>
              <a:t>theft</a:t>
            </a:r>
            <a:endParaRPr lang="es-ES_tradnl" sz="1800" dirty="0"/>
          </a:p>
          <a:p>
            <a:pPr marL="0" indent="0">
              <a:lnSpc>
                <a:spcPct val="100000"/>
              </a:lnSpc>
              <a:buNone/>
            </a:pPr>
            <a:r>
              <a:rPr lang="es-ES_tradnl" sz="1800" dirty="0" err="1"/>
              <a:t>Personally</a:t>
            </a:r>
            <a:r>
              <a:rPr lang="es-ES_tradnl" sz="1800" dirty="0"/>
              <a:t> data </a:t>
            </a:r>
            <a:r>
              <a:rPr lang="es-ES_tradnl" sz="1800" dirty="0" smtClean="0"/>
              <a:t>hacking</a:t>
            </a:r>
          </a:p>
          <a:p>
            <a:pPr marL="0" indent="0">
              <a:lnSpc>
                <a:spcPct val="100000"/>
              </a:lnSpc>
              <a:buNone/>
            </a:pPr>
            <a:r>
              <a:rPr lang="es-ES_tradnl" sz="1800" dirty="0" smtClean="0"/>
              <a:t>Copyright </a:t>
            </a:r>
            <a:r>
              <a:rPr lang="es-ES_tradnl" sz="1800" dirty="0" err="1"/>
              <a:t>violations</a:t>
            </a:r>
            <a:r>
              <a:rPr lang="es-ES_tradnl" sz="1800" dirty="0"/>
              <a:t>, </a:t>
            </a:r>
            <a:r>
              <a:rPr lang="es-ES_tradnl" sz="1800" dirty="0" err="1"/>
              <a:t>such</a:t>
            </a:r>
            <a:r>
              <a:rPr lang="es-ES_tradnl" sz="1800" dirty="0"/>
              <a:t> as software </a:t>
            </a:r>
            <a:r>
              <a:rPr lang="es-ES_tradnl" sz="1800" dirty="0" err="1"/>
              <a:t>piracy</a:t>
            </a:r>
            <a:endParaRPr lang="es-ES_tradnl" sz="1800" dirty="0"/>
          </a:p>
          <a:p>
            <a:pPr marL="0" indent="0">
              <a:lnSpc>
                <a:spcPct val="100000"/>
              </a:lnSpc>
              <a:buNone/>
            </a:pPr>
            <a:endParaRPr lang="es-ES_tradnl" sz="1800" dirty="0" smtClean="0"/>
          </a:p>
          <a:p>
            <a:pPr marL="0" indent="0">
              <a:lnSpc>
                <a:spcPct val="100000"/>
              </a:lnSpc>
              <a:buNone/>
            </a:pPr>
            <a:endParaRPr lang="es-ES_tradnl" sz="1800" dirty="0"/>
          </a:p>
          <a:p>
            <a:pPr marL="0" indent="0">
              <a:lnSpc>
                <a:spcPct val="100000"/>
              </a:lnSpc>
              <a:buNone/>
            </a:pPr>
            <a:r>
              <a:rPr lang="es-ES_tradnl" sz="1800" dirty="0" err="1" smtClean="0"/>
              <a:t>Counterfeit</a:t>
            </a:r>
            <a:r>
              <a:rPr lang="es-ES_tradnl" sz="1800" dirty="0" smtClean="0"/>
              <a:t> </a:t>
            </a:r>
            <a:r>
              <a:rPr lang="es-ES_tradnl" sz="1800" dirty="0" err="1"/>
              <a:t>trademarks</a:t>
            </a:r>
            <a:endParaRPr lang="es-ES_tradnl" sz="1800" dirty="0"/>
          </a:p>
          <a:p>
            <a:pPr marL="0" indent="0">
              <a:lnSpc>
                <a:spcPct val="100000"/>
              </a:lnSpc>
              <a:buNone/>
            </a:pPr>
            <a:r>
              <a:rPr lang="es-ES_tradnl" sz="1800" dirty="0" err="1"/>
              <a:t>Illegal</a:t>
            </a:r>
            <a:r>
              <a:rPr lang="es-ES_tradnl" sz="1800" dirty="0"/>
              <a:t> </a:t>
            </a:r>
            <a:r>
              <a:rPr lang="es-ES_tradnl" sz="1800" dirty="0" err="1"/>
              <a:t>weapon</a:t>
            </a:r>
            <a:r>
              <a:rPr lang="es-ES_tradnl" sz="1800" dirty="0"/>
              <a:t> </a:t>
            </a:r>
            <a:r>
              <a:rPr lang="es-ES_tradnl" sz="1800" dirty="0" err="1"/>
              <a:t>trafficking</a:t>
            </a:r>
            <a:endParaRPr lang="es-ES_tradnl" sz="1800" dirty="0"/>
          </a:p>
          <a:p>
            <a:pPr marL="0" indent="0">
              <a:lnSpc>
                <a:spcPct val="100000"/>
              </a:lnSpc>
              <a:buNone/>
            </a:pPr>
            <a:r>
              <a:rPr lang="es-ES_tradnl" sz="1800" dirty="0"/>
              <a:t>Online </a:t>
            </a:r>
            <a:r>
              <a:rPr lang="es-ES_tradnl" sz="1800" dirty="0" err="1"/>
              <a:t>child</a:t>
            </a:r>
            <a:r>
              <a:rPr lang="es-ES_tradnl" sz="1800" dirty="0"/>
              <a:t> </a:t>
            </a:r>
            <a:r>
              <a:rPr lang="es-ES_tradnl" sz="1800" dirty="0" err="1"/>
              <a:t>pornography</a:t>
            </a:r>
            <a:endParaRPr lang="es-ES_tradnl" sz="1800" dirty="0"/>
          </a:p>
          <a:p>
            <a:pPr marL="0" indent="0">
              <a:lnSpc>
                <a:spcPct val="100000"/>
              </a:lnSpc>
              <a:buNone/>
            </a:pPr>
            <a:r>
              <a:rPr lang="es-ES_tradnl" sz="1800" dirty="0" err="1"/>
              <a:t>Credit</a:t>
            </a:r>
            <a:r>
              <a:rPr lang="es-ES_tradnl" sz="1800" dirty="0"/>
              <a:t> </a:t>
            </a:r>
            <a:r>
              <a:rPr lang="es-ES_tradnl" sz="1800" dirty="0" err="1"/>
              <a:t>card</a:t>
            </a:r>
            <a:r>
              <a:rPr lang="es-ES_tradnl" sz="1800" dirty="0"/>
              <a:t> </a:t>
            </a:r>
            <a:r>
              <a:rPr lang="es-ES_tradnl" sz="1800" dirty="0" err="1"/>
              <a:t>theft</a:t>
            </a:r>
            <a:r>
              <a:rPr lang="es-ES_tradnl" sz="1800" dirty="0"/>
              <a:t> and </a:t>
            </a:r>
            <a:r>
              <a:rPr lang="es-ES_tradnl" sz="1800" dirty="0" err="1"/>
              <a:t>fraud</a:t>
            </a:r>
            <a:endParaRPr lang="es-ES_tradnl" sz="1800" dirty="0"/>
          </a:p>
          <a:p>
            <a:pPr marL="0" indent="0">
              <a:lnSpc>
                <a:spcPct val="100000"/>
              </a:lnSpc>
              <a:buNone/>
            </a:pPr>
            <a:r>
              <a:rPr lang="es-ES_tradnl" sz="1800" dirty="0"/>
              <a:t>Email </a:t>
            </a:r>
            <a:r>
              <a:rPr lang="es-ES_tradnl" sz="1800" dirty="0" err="1"/>
              <a:t>phishing</a:t>
            </a:r>
            <a:endParaRPr lang="es-ES_tradnl" sz="1800" dirty="0"/>
          </a:p>
          <a:p>
            <a:pPr marL="0" indent="0">
              <a:lnSpc>
                <a:spcPct val="100000"/>
              </a:lnSpc>
              <a:buNone/>
            </a:pPr>
            <a:r>
              <a:rPr lang="es-ES_tradnl" sz="1800" dirty="0" err="1"/>
              <a:t>Domain</a:t>
            </a:r>
            <a:r>
              <a:rPr lang="es-ES_tradnl" sz="1800" dirty="0"/>
              <a:t> </a:t>
            </a:r>
            <a:r>
              <a:rPr lang="es-ES_tradnl" sz="1800" dirty="0" err="1"/>
              <a:t>name</a:t>
            </a:r>
            <a:r>
              <a:rPr lang="es-ES_tradnl" sz="1800" dirty="0"/>
              <a:t> </a:t>
            </a:r>
            <a:r>
              <a:rPr lang="es-ES_tradnl" sz="1800" dirty="0" err="1"/>
              <a:t>hijacking</a:t>
            </a:r>
            <a:endParaRPr lang="es-ES_tradnl" sz="1800" dirty="0"/>
          </a:p>
          <a:p>
            <a:pPr marL="0" indent="0">
              <a:lnSpc>
                <a:spcPct val="100000"/>
              </a:lnSpc>
              <a:buNone/>
            </a:pPr>
            <a:r>
              <a:rPr lang="es-ES_tradnl" sz="1800" dirty="0"/>
              <a:t>Virus </a:t>
            </a:r>
            <a:r>
              <a:rPr lang="es-ES_tradnl" sz="1800" dirty="0" err="1"/>
              <a:t>spreading</a:t>
            </a:r>
            <a:endParaRPr lang="es-ES_tradnl" sz="1800" dirty="0"/>
          </a:p>
          <a:p>
            <a:pPr marL="0" indent="0">
              <a:lnSpc>
                <a:spcPct val="100000"/>
              </a:lnSpc>
              <a:buNone/>
            </a:pPr>
            <a:endParaRPr lang="es-ES_tradnl" sz="1800" dirty="0"/>
          </a:p>
        </p:txBody>
      </p:sp>
    </p:spTree>
    <p:extLst>
      <p:ext uri="{BB962C8B-B14F-4D97-AF65-F5344CB8AC3E}">
        <p14:creationId xmlns:p14="http://schemas.microsoft.com/office/powerpoint/2010/main" val="1186776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H="1">
            <a:off x="-664371" y="-6328568"/>
            <a:ext cx="13186572" cy="13186568"/>
          </a:xfrm>
        </p:spPr>
      </p:pic>
      <p:sp>
        <p:nvSpPr>
          <p:cNvPr id="2" name="Título 1"/>
          <p:cNvSpPr>
            <a:spLocks noGrp="1"/>
          </p:cNvSpPr>
          <p:nvPr>
            <p:ph type="title"/>
          </p:nvPr>
        </p:nvSpPr>
        <p:spPr/>
        <p:txBody>
          <a:bodyPr/>
          <a:lstStyle/>
          <a:p>
            <a:r>
              <a:rPr lang="es-ES_tradnl" dirty="0" smtClean="0">
                <a:solidFill>
                  <a:schemeClr val="tx1">
                    <a:lumMod val="95000"/>
                    <a:lumOff val="5000"/>
                  </a:schemeClr>
                </a:solidFill>
              </a:rPr>
              <a:t>ARTIFICIAL INTELLIGENCE</a:t>
            </a:r>
            <a:endParaRPr lang="es-ES_tradnl" dirty="0">
              <a:solidFill>
                <a:schemeClr val="tx1">
                  <a:lumMod val="95000"/>
                  <a:lumOff val="5000"/>
                </a:schemeClr>
              </a:solidFill>
            </a:endParaRPr>
          </a:p>
        </p:txBody>
      </p:sp>
    </p:spTree>
    <p:extLst>
      <p:ext uri="{BB962C8B-B14F-4D97-AF65-F5344CB8AC3E}">
        <p14:creationId xmlns:p14="http://schemas.microsoft.com/office/powerpoint/2010/main" val="2112702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84294" y="1825625"/>
            <a:ext cx="6669505" cy="4351338"/>
          </a:xfrm>
        </p:spPr>
        <p:txBody>
          <a:bodyPr/>
          <a:lstStyle/>
          <a:p>
            <a:pPr marL="0" indent="0">
              <a:buNone/>
            </a:pPr>
            <a:r>
              <a:rPr lang="es-ES_tradnl" i="1" dirty="0" err="1" smtClean="0"/>
              <a:t>The</a:t>
            </a:r>
            <a:r>
              <a:rPr lang="es-ES_tradnl" i="1" dirty="0" smtClean="0"/>
              <a:t> crisis </a:t>
            </a:r>
            <a:r>
              <a:rPr lang="es-ES_tradnl" i="1" dirty="0" err="1" smtClean="0"/>
              <a:t>consists</a:t>
            </a:r>
            <a:r>
              <a:rPr lang="es-ES_tradnl" i="1" dirty="0" smtClean="0"/>
              <a:t> </a:t>
            </a:r>
            <a:r>
              <a:rPr lang="es-ES_tradnl" i="1" dirty="0" err="1" smtClean="0"/>
              <a:t>precisely</a:t>
            </a:r>
            <a:r>
              <a:rPr lang="es-ES_tradnl" i="1" dirty="0" smtClean="0"/>
              <a:t> in </a:t>
            </a:r>
            <a:r>
              <a:rPr lang="es-ES_tradnl" i="1" dirty="0" err="1" smtClean="0"/>
              <a:t>the</a:t>
            </a:r>
            <a:r>
              <a:rPr lang="es-ES_tradnl" i="1" dirty="0" smtClean="0"/>
              <a:t> </a:t>
            </a:r>
            <a:r>
              <a:rPr lang="es-ES_tradnl" i="1" dirty="0" err="1" smtClean="0"/>
              <a:t>fact</a:t>
            </a:r>
            <a:r>
              <a:rPr lang="es-ES_tradnl" i="1" dirty="0" smtClean="0"/>
              <a:t> </a:t>
            </a:r>
            <a:r>
              <a:rPr lang="es-ES_tradnl" i="1" dirty="0" err="1" smtClean="0"/>
              <a:t>that</a:t>
            </a:r>
            <a:r>
              <a:rPr lang="es-ES_tradnl" i="1" dirty="0" smtClean="0"/>
              <a:t> </a:t>
            </a:r>
            <a:r>
              <a:rPr lang="es-ES_tradnl" i="1" dirty="0" err="1" smtClean="0"/>
              <a:t>the</a:t>
            </a:r>
            <a:r>
              <a:rPr lang="es-ES_tradnl" i="1" dirty="0" smtClean="0"/>
              <a:t> </a:t>
            </a:r>
            <a:r>
              <a:rPr lang="es-ES_tradnl" i="1" dirty="0" err="1" smtClean="0"/>
              <a:t>old</a:t>
            </a:r>
            <a:r>
              <a:rPr lang="es-ES_tradnl" i="1" dirty="0" smtClean="0"/>
              <a:t> </a:t>
            </a:r>
            <a:r>
              <a:rPr lang="es-ES_tradnl" i="1" dirty="0" err="1" smtClean="0"/>
              <a:t>is</a:t>
            </a:r>
            <a:r>
              <a:rPr lang="es-ES_tradnl" i="1" dirty="0" smtClean="0"/>
              <a:t> </a:t>
            </a:r>
            <a:r>
              <a:rPr lang="es-ES_tradnl" i="1" dirty="0" err="1" smtClean="0"/>
              <a:t>dying</a:t>
            </a:r>
            <a:r>
              <a:rPr lang="es-ES_tradnl" i="1" dirty="0" smtClean="0"/>
              <a:t> and </a:t>
            </a:r>
            <a:r>
              <a:rPr lang="es-ES_tradnl" i="1" dirty="0" err="1" smtClean="0"/>
              <a:t>the</a:t>
            </a:r>
            <a:r>
              <a:rPr lang="es-ES_tradnl" i="1" dirty="0" smtClean="0"/>
              <a:t> new </a:t>
            </a:r>
            <a:r>
              <a:rPr lang="es-ES_tradnl" i="1" dirty="0" err="1" smtClean="0"/>
              <a:t>cannot</a:t>
            </a:r>
            <a:r>
              <a:rPr lang="es-ES_tradnl" i="1" dirty="0" smtClean="0"/>
              <a:t> be </a:t>
            </a:r>
            <a:r>
              <a:rPr lang="es-ES_tradnl" i="1" dirty="0" err="1" smtClean="0"/>
              <a:t>born</a:t>
            </a:r>
            <a:r>
              <a:rPr lang="es-ES_tradnl" i="1" dirty="0" smtClean="0"/>
              <a:t>; in </a:t>
            </a:r>
            <a:r>
              <a:rPr lang="es-ES_tradnl" i="1" dirty="0" err="1" smtClean="0"/>
              <a:t>this</a:t>
            </a:r>
            <a:r>
              <a:rPr lang="es-ES_tradnl" i="1" dirty="0" smtClean="0"/>
              <a:t> </a:t>
            </a:r>
            <a:r>
              <a:rPr lang="es-ES_tradnl" i="1" dirty="0" err="1" smtClean="0"/>
              <a:t>interregnum</a:t>
            </a:r>
            <a:r>
              <a:rPr lang="es-ES_tradnl" i="1" dirty="0" smtClean="0"/>
              <a:t> a </a:t>
            </a:r>
            <a:r>
              <a:rPr lang="es-ES_tradnl" i="1" dirty="0" err="1" smtClean="0"/>
              <a:t>great</a:t>
            </a:r>
            <a:r>
              <a:rPr lang="es-ES_tradnl" i="1" dirty="0" smtClean="0"/>
              <a:t> </a:t>
            </a:r>
            <a:r>
              <a:rPr lang="es-ES_tradnl" i="1" dirty="0" err="1" smtClean="0"/>
              <a:t>variety</a:t>
            </a:r>
            <a:r>
              <a:rPr lang="es-ES_tradnl" i="1" dirty="0" smtClean="0"/>
              <a:t> of </a:t>
            </a:r>
            <a:r>
              <a:rPr lang="es-ES_tradnl" i="1" dirty="0" err="1" smtClean="0"/>
              <a:t>morbid</a:t>
            </a:r>
            <a:r>
              <a:rPr lang="es-ES_tradnl" i="1" dirty="0" smtClean="0"/>
              <a:t> </a:t>
            </a:r>
            <a:r>
              <a:rPr lang="es-ES_tradnl" i="1" dirty="0" err="1" smtClean="0"/>
              <a:t>symptoms</a:t>
            </a:r>
            <a:r>
              <a:rPr lang="es-ES_tradnl" i="1" dirty="0" smtClean="0"/>
              <a:t> </a:t>
            </a:r>
            <a:r>
              <a:rPr lang="es-ES_tradnl" i="1" dirty="0" err="1" smtClean="0"/>
              <a:t>appear</a:t>
            </a:r>
            <a:r>
              <a:rPr lang="es-ES_tradnl" i="1" dirty="0" smtClean="0"/>
              <a:t>.</a:t>
            </a:r>
          </a:p>
          <a:p>
            <a:pPr marL="0" indent="0" algn="r">
              <a:buNone/>
            </a:pPr>
            <a:r>
              <a:rPr lang="es-ES_tradnl" b="1" dirty="0" smtClean="0"/>
              <a:t>A. </a:t>
            </a:r>
            <a:r>
              <a:rPr lang="es-ES_tradnl" b="1" dirty="0" err="1" smtClean="0"/>
              <a:t>Gramsci</a:t>
            </a:r>
            <a:endParaRPr lang="es-ES_tradnl" b="1" dirty="0"/>
          </a:p>
        </p:txBody>
      </p:sp>
      <p:sp>
        <p:nvSpPr>
          <p:cNvPr id="5" name="CuadroTexto 4"/>
          <p:cNvSpPr txBox="1"/>
          <p:nvPr/>
        </p:nvSpPr>
        <p:spPr>
          <a:xfrm>
            <a:off x="3113736" y="1642726"/>
            <a:ext cx="2563599" cy="1569660"/>
          </a:xfrm>
          <a:prstGeom prst="rect">
            <a:avLst/>
          </a:prstGeom>
          <a:noFill/>
        </p:spPr>
        <p:txBody>
          <a:bodyPr wrap="square" rtlCol="0">
            <a:spAutoFit/>
          </a:bodyPr>
          <a:lstStyle/>
          <a:p>
            <a:r>
              <a:rPr lang="es-ES_tradnl" sz="9600" dirty="0" smtClean="0">
                <a:solidFill>
                  <a:schemeClr val="bg1"/>
                </a:solidFill>
                <a:latin typeface="Gotham Book" charset="0"/>
                <a:ea typeface="Gotham Book" charset="0"/>
                <a:cs typeface="Gotham Book" charset="0"/>
              </a:rPr>
              <a:t>“”</a:t>
            </a:r>
            <a:endParaRPr lang="es-ES_tradnl" sz="9600" dirty="0">
              <a:solidFill>
                <a:schemeClr val="bg1"/>
              </a:solidFill>
              <a:latin typeface="Gotham Book" charset="0"/>
              <a:ea typeface="Gotham Book" charset="0"/>
              <a:cs typeface="Gotham Book" charset="0"/>
            </a:endParaRPr>
          </a:p>
        </p:txBody>
      </p:sp>
    </p:spTree>
    <p:extLst>
      <p:ext uri="{BB962C8B-B14F-4D97-AF65-F5344CB8AC3E}">
        <p14:creationId xmlns:p14="http://schemas.microsoft.com/office/powerpoint/2010/main" val="16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950495" y="1941095"/>
            <a:ext cx="10515600" cy="4203784"/>
          </a:xfrm>
        </p:spPr>
        <p:txBody>
          <a:bodyPr>
            <a:normAutofit/>
          </a:bodyPr>
          <a:lstStyle/>
          <a:p>
            <a:pPr marL="514350" indent="-514350">
              <a:lnSpc>
                <a:spcPct val="120000"/>
              </a:lnSpc>
              <a:buFont typeface="+mj-lt"/>
              <a:buAutoNum type="arabicPeriod"/>
            </a:pPr>
            <a:r>
              <a:rPr lang="es-ES_tradnl" sz="2000" dirty="0"/>
              <a:t>A robot </a:t>
            </a:r>
            <a:r>
              <a:rPr lang="es-ES_tradnl" sz="2000" dirty="0" err="1"/>
              <a:t>may</a:t>
            </a:r>
            <a:r>
              <a:rPr lang="es-ES_tradnl" sz="2000" dirty="0"/>
              <a:t> </a:t>
            </a:r>
            <a:r>
              <a:rPr lang="es-ES_tradnl" sz="2000" dirty="0" err="1"/>
              <a:t>not</a:t>
            </a:r>
            <a:r>
              <a:rPr lang="es-ES_tradnl" sz="2000" dirty="0"/>
              <a:t> </a:t>
            </a:r>
            <a:r>
              <a:rPr lang="es-ES_tradnl" sz="2000" dirty="0" err="1"/>
              <a:t>injure</a:t>
            </a:r>
            <a:r>
              <a:rPr lang="es-ES_tradnl" sz="2000" dirty="0"/>
              <a:t> a human </a:t>
            </a:r>
            <a:r>
              <a:rPr lang="es-ES_tradnl" sz="2000" dirty="0" err="1"/>
              <a:t>being</a:t>
            </a:r>
            <a:r>
              <a:rPr lang="es-ES_tradnl" sz="2000" dirty="0"/>
              <a:t> </a:t>
            </a:r>
            <a:r>
              <a:rPr lang="es-ES_tradnl" sz="2000" dirty="0" err="1"/>
              <a:t>or</a:t>
            </a:r>
            <a:r>
              <a:rPr lang="es-ES_tradnl" sz="2000" dirty="0"/>
              <a:t>, </a:t>
            </a:r>
            <a:r>
              <a:rPr lang="es-ES_tradnl" sz="2000" dirty="0" err="1"/>
              <a:t>through</a:t>
            </a:r>
            <a:r>
              <a:rPr lang="es-ES_tradnl" sz="2000" dirty="0"/>
              <a:t> </a:t>
            </a:r>
            <a:r>
              <a:rPr lang="es-ES_tradnl" sz="2000" dirty="0" err="1"/>
              <a:t>inaction</a:t>
            </a:r>
            <a:r>
              <a:rPr lang="es-ES_tradnl" sz="2000" dirty="0"/>
              <a:t>, </a:t>
            </a:r>
            <a:r>
              <a:rPr lang="es-ES_tradnl" sz="2000" dirty="0" err="1"/>
              <a:t>allow</a:t>
            </a:r>
            <a:r>
              <a:rPr lang="es-ES_tradnl" sz="2000" dirty="0"/>
              <a:t> a human </a:t>
            </a:r>
            <a:r>
              <a:rPr lang="es-ES_tradnl" sz="2000" dirty="0" err="1"/>
              <a:t>being</a:t>
            </a:r>
            <a:r>
              <a:rPr lang="es-ES_tradnl" sz="2000" dirty="0"/>
              <a:t> to come to </a:t>
            </a:r>
            <a:r>
              <a:rPr lang="es-ES_tradnl" sz="2000" dirty="0" err="1"/>
              <a:t>harm</a:t>
            </a:r>
            <a:r>
              <a:rPr lang="es-ES_tradnl" sz="2000" dirty="0" smtClean="0"/>
              <a:t>.</a:t>
            </a:r>
          </a:p>
          <a:p>
            <a:pPr marL="514350" indent="-514350">
              <a:lnSpc>
                <a:spcPct val="120000"/>
              </a:lnSpc>
              <a:buFont typeface="+mj-lt"/>
              <a:buAutoNum type="arabicPeriod"/>
            </a:pPr>
            <a:endParaRPr lang="es-ES_tradnl" sz="2000" dirty="0"/>
          </a:p>
          <a:p>
            <a:pPr marL="514350" indent="-514350">
              <a:lnSpc>
                <a:spcPct val="120000"/>
              </a:lnSpc>
              <a:buFont typeface="+mj-lt"/>
              <a:buAutoNum type="arabicPeriod"/>
            </a:pPr>
            <a:r>
              <a:rPr lang="es-ES_tradnl" sz="2000" dirty="0"/>
              <a:t>A robot </a:t>
            </a:r>
            <a:r>
              <a:rPr lang="es-ES_tradnl" sz="2000" dirty="0" err="1"/>
              <a:t>must</a:t>
            </a:r>
            <a:r>
              <a:rPr lang="es-ES_tradnl" sz="2000" dirty="0"/>
              <a:t> </a:t>
            </a:r>
            <a:r>
              <a:rPr lang="es-ES_tradnl" sz="2000" dirty="0" err="1"/>
              <a:t>obey</a:t>
            </a:r>
            <a:r>
              <a:rPr lang="es-ES_tradnl" sz="2000" dirty="0"/>
              <a:t> </a:t>
            </a:r>
            <a:r>
              <a:rPr lang="es-ES_tradnl" sz="2000" dirty="0" err="1"/>
              <a:t>orders</a:t>
            </a:r>
            <a:r>
              <a:rPr lang="es-ES_tradnl" sz="2000" dirty="0"/>
              <a:t> </a:t>
            </a:r>
            <a:r>
              <a:rPr lang="es-ES_tradnl" sz="2000" dirty="0" err="1"/>
              <a:t>given</a:t>
            </a:r>
            <a:r>
              <a:rPr lang="es-ES_tradnl" sz="2000" dirty="0"/>
              <a:t> </a:t>
            </a:r>
            <a:r>
              <a:rPr lang="es-ES_tradnl" sz="2000" dirty="0" err="1"/>
              <a:t>it</a:t>
            </a:r>
            <a:r>
              <a:rPr lang="es-ES_tradnl" sz="2000" dirty="0"/>
              <a:t> </a:t>
            </a:r>
            <a:r>
              <a:rPr lang="es-ES_tradnl" sz="2000" dirty="0" err="1"/>
              <a:t>by</a:t>
            </a:r>
            <a:r>
              <a:rPr lang="es-ES_tradnl" sz="2000" dirty="0"/>
              <a:t> human </a:t>
            </a:r>
            <a:r>
              <a:rPr lang="es-ES_tradnl" sz="2000" dirty="0" err="1"/>
              <a:t>beings</a:t>
            </a:r>
            <a:r>
              <a:rPr lang="es-ES_tradnl" sz="2000" dirty="0"/>
              <a:t> </a:t>
            </a:r>
            <a:r>
              <a:rPr lang="es-ES_tradnl" sz="2000" dirty="0" err="1"/>
              <a:t>except</a:t>
            </a:r>
            <a:r>
              <a:rPr lang="es-ES_tradnl" sz="2000" dirty="0"/>
              <a:t> </a:t>
            </a:r>
            <a:r>
              <a:rPr lang="es-ES_tradnl" sz="2000" dirty="0" err="1"/>
              <a:t>where</a:t>
            </a:r>
            <a:r>
              <a:rPr lang="es-ES_tradnl" sz="2000" dirty="0"/>
              <a:t> </a:t>
            </a:r>
            <a:r>
              <a:rPr lang="es-ES_tradnl" sz="2000" dirty="0" err="1"/>
              <a:t>such</a:t>
            </a:r>
            <a:r>
              <a:rPr lang="es-ES_tradnl" sz="2000" dirty="0"/>
              <a:t> </a:t>
            </a:r>
            <a:r>
              <a:rPr lang="es-ES_tradnl" sz="2000" dirty="0" err="1"/>
              <a:t>orders</a:t>
            </a:r>
            <a:r>
              <a:rPr lang="es-ES_tradnl" sz="2000" dirty="0"/>
              <a:t> </a:t>
            </a:r>
            <a:r>
              <a:rPr lang="es-ES_tradnl" sz="2000" dirty="0" err="1"/>
              <a:t>would</a:t>
            </a:r>
            <a:r>
              <a:rPr lang="es-ES_tradnl" sz="2000" dirty="0"/>
              <a:t> </a:t>
            </a:r>
            <a:r>
              <a:rPr lang="es-ES_tradnl" sz="2000" dirty="0" err="1"/>
              <a:t>conflict</a:t>
            </a:r>
            <a:r>
              <a:rPr lang="es-ES_tradnl" sz="2000" dirty="0"/>
              <a:t> </a:t>
            </a:r>
            <a:r>
              <a:rPr lang="es-ES_tradnl" sz="2000" dirty="0" err="1"/>
              <a:t>with</a:t>
            </a:r>
            <a:r>
              <a:rPr lang="es-ES_tradnl" sz="2000" dirty="0"/>
              <a:t> </a:t>
            </a:r>
            <a:r>
              <a:rPr lang="es-ES_tradnl" sz="2000" dirty="0" err="1"/>
              <a:t>the</a:t>
            </a:r>
            <a:r>
              <a:rPr lang="es-ES_tradnl" sz="2000" dirty="0"/>
              <a:t> </a:t>
            </a:r>
            <a:r>
              <a:rPr lang="es-ES_tradnl" sz="2000" dirty="0" err="1"/>
              <a:t>First</a:t>
            </a:r>
            <a:r>
              <a:rPr lang="es-ES_tradnl" sz="2000" dirty="0"/>
              <a:t> </a:t>
            </a:r>
            <a:r>
              <a:rPr lang="es-ES_tradnl" sz="2000" dirty="0" err="1"/>
              <a:t>Law</a:t>
            </a:r>
            <a:r>
              <a:rPr lang="es-ES_tradnl" sz="2000" dirty="0" smtClean="0"/>
              <a:t>.</a:t>
            </a:r>
          </a:p>
          <a:p>
            <a:pPr marL="514350" indent="-514350">
              <a:lnSpc>
                <a:spcPct val="120000"/>
              </a:lnSpc>
              <a:buFont typeface="+mj-lt"/>
              <a:buAutoNum type="arabicPeriod"/>
            </a:pPr>
            <a:endParaRPr lang="es-ES_tradnl" sz="2000" dirty="0"/>
          </a:p>
          <a:p>
            <a:pPr marL="514350" indent="-514350">
              <a:lnSpc>
                <a:spcPct val="120000"/>
              </a:lnSpc>
              <a:buFont typeface="+mj-lt"/>
              <a:buAutoNum type="arabicPeriod"/>
            </a:pPr>
            <a:r>
              <a:rPr lang="es-ES_tradnl" sz="2000" dirty="0"/>
              <a:t>A robot </a:t>
            </a:r>
            <a:r>
              <a:rPr lang="es-ES_tradnl" sz="2000" dirty="0" err="1"/>
              <a:t>must</a:t>
            </a:r>
            <a:r>
              <a:rPr lang="es-ES_tradnl" sz="2000" dirty="0"/>
              <a:t> </a:t>
            </a:r>
            <a:r>
              <a:rPr lang="es-ES_tradnl" sz="2000" dirty="0" err="1"/>
              <a:t>protect</a:t>
            </a:r>
            <a:r>
              <a:rPr lang="es-ES_tradnl" sz="2000" dirty="0"/>
              <a:t> </a:t>
            </a:r>
            <a:r>
              <a:rPr lang="es-ES_tradnl" sz="2000" dirty="0" err="1"/>
              <a:t>its</a:t>
            </a:r>
            <a:r>
              <a:rPr lang="es-ES_tradnl" sz="2000" dirty="0"/>
              <a:t> </a:t>
            </a:r>
            <a:r>
              <a:rPr lang="es-ES_tradnl" sz="2000" dirty="0" err="1"/>
              <a:t>own</a:t>
            </a:r>
            <a:r>
              <a:rPr lang="es-ES_tradnl" sz="2000" dirty="0"/>
              <a:t> </a:t>
            </a:r>
            <a:r>
              <a:rPr lang="es-ES_tradnl" sz="2000" dirty="0" err="1"/>
              <a:t>existence</a:t>
            </a:r>
            <a:r>
              <a:rPr lang="es-ES_tradnl" sz="2000" dirty="0"/>
              <a:t> as </a:t>
            </a:r>
            <a:r>
              <a:rPr lang="es-ES_tradnl" sz="2000" dirty="0" err="1"/>
              <a:t>long</a:t>
            </a:r>
            <a:r>
              <a:rPr lang="es-ES_tradnl" sz="2000" dirty="0"/>
              <a:t> as </a:t>
            </a:r>
            <a:r>
              <a:rPr lang="es-ES_tradnl" sz="2000" dirty="0" err="1"/>
              <a:t>such</a:t>
            </a:r>
            <a:r>
              <a:rPr lang="es-ES_tradnl" sz="2000" dirty="0"/>
              <a:t> </a:t>
            </a:r>
            <a:r>
              <a:rPr lang="es-ES_tradnl" sz="2000" dirty="0" err="1"/>
              <a:t>protection</a:t>
            </a:r>
            <a:r>
              <a:rPr lang="es-ES_tradnl" sz="2000" dirty="0"/>
              <a:t> </a:t>
            </a:r>
            <a:r>
              <a:rPr lang="es-ES_tradnl" sz="2000" dirty="0" err="1"/>
              <a:t>does</a:t>
            </a:r>
            <a:r>
              <a:rPr lang="es-ES_tradnl" sz="2000" dirty="0"/>
              <a:t> </a:t>
            </a:r>
            <a:r>
              <a:rPr lang="es-ES_tradnl" sz="2000" dirty="0" err="1"/>
              <a:t>not</a:t>
            </a:r>
            <a:r>
              <a:rPr lang="es-ES_tradnl" sz="2000" dirty="0"/>
              <a:t> </a:t>
            </a:r>
            <a:r>
              <a:rPr lang="es-ES_tradnl" sz="2000" dirty="0" err="1"/>
              <a:t>conflict</a:t>
            </a:r>
            <a:r>
              <a:rPr lang="es-ES_tradnl" sz="2000" dirty="0"/>
              <a:t> </a:t>
            </a:r>
            <a:r>
              <a:rPr lang="es-ES_tradnl" sz="2000" dirty="0" err="1"/>
              <a:t>with</a:t>
            </a:r>
            <a:r>
              <a:rPr lang="es-ES_tradnl" sz="2000" dirty="0"/>
              <a:t> </a:t>
            </a:r>
            <a:r>
              <a:rPr lang="es-ES_tradnl" sz="2000" dirty="0" err="1"/>
              <a:t>the</a:t>
            </a:r>
            <a:r>
              <a:rPr lang="es-ES_tradnl" sz="2000" dirty="0"/>
              <a:t> </a:t>
            </a:r>
            <a:r>
              <a:rPr lang="es-ES_tradnl" sz="2000" dirty="0" err="1"/>
              <a:t>First</a:t>
            </a:r>
            <a:r>
              <a:rPr lang="es-ES_tradnl" sz="2000" dirty="0"/>
              <a:t> </a:t>
            </a:r>
            <a:r>
              <a:rPr lang="es-ES_tradnl" sz="2000" dirty="0" err="1"/>
              <a:t>or</a:t>
            </a:r>
            <a:r>
              <a:rPr lang="es-ES_tradnl" sz="2000" dirty="0"/>
              <a:t> </a:t>
            </a:r>
            <a:r>
              <a:rPr lang="es-ES_tradnl" sz="2000" dirty="0" err="1"/>
              <a:t>Second</a:t>
            </a:r>
            <a:r>
              <a:rPr lang="es-ES_tradnl" sz="2000" dirty="0"/>
              <a:t> </a:t>
            </a:r>
            <a:r>
              <a:rPr lang="es-ES_tradnl" sz="2000" dirty="0" err="1"/>
              <a:t>Law</a:t>
            </a:r>
            <a:r>
              <a:rPr lang="es-ES_tradnl" sz="2000" dirty="0"/>
              <a:t>.</a:t>
            </a:r>
          </a:p>
          <a:p>
            <a:pPr marL="514350" indent="-514350">
              <a:lnSpc>
                <a:spcPct val="120000"/>
              </a:lnSpc>
              <a:buFont typeface="+mj-lt"/>
              <a:buAutoNum type="arabicPeriod"/>
            </a:pPr>
            <a:endParaRPr lang="es-ES_tradnl" sz="2000" dirty="0"/>
          </a:p>
        </p:txBody>
      </p:sp>
      <p:sp>
        <p:nvSpPr>
          <p:cNvPr id="6" name="Título 1"/>
          <p:cNvSpPr>
            <a:spLocks noGrp="1"/>
          </p:cNvSpPr>
          <p:nvPr>
            <p:ph type="title"/>
          </p:nvPr>
        </p:nvSpPr>
        <p:spPr>
          <a:xfrm>
            <a:off x="838200" y="365125"/>
            <a:ext cx="10515600" cy="1325563"/>
          </a:xfrm>
        </p:spPr>
        <p:txBody>
          <a:bodyPr/>
          <a:lstStyle/>
          <a:p>
            <a:r>
              <a:rPr lang="es-ES_tradnl" dirty="0" smtClean="0"/>
              <a:t>AI AUTONOMY</a:t>
            </a:r>
            <a:endParaRPr lang="es-ES_tradnl" dirty="0"/>
          </a:p>
        </p:txBody>
      </p:sp>
    </p:spTree>
    <p:extLst>
      <p:ext uri="{BB962C8B-B14F-4D97-AF65-F5344CB8AC3E}">
        <p14:creationId xmlns:p14="http://schemas.microsoft.com/office/powerpoint/2010/main" val="525100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AI AUTONOMY</a:t>
            </a:r>
            <a:endParaRPr lang="es-ES_tradnl" dirty="0"/>
          </a:p>
        </p:txBody>
      </p:sp>
      <p:sp>
        <p:nvSpPr>
          <p:cNvPr id="3" name="Marcador de contenido 2"/>
          <p:cNvSpPr>
            <a:spLocks noGrp="1"/>
          </p:cNvSpPr>
          <p:nvPr>
            <p:ph idx="1"/>
          </p:nvPr>
        </p:nvSpPr>
        <p:spPr>
          <a:xfrm>
            <a:off x="838200" y="2506662"/>
            <a:ext cx="10515600" cy="4351338"/>
          </a:xfrm>
        </p:spPr>
        <p:txBody>
          <a:bodyPr numCol="2">
            <a:normAutofit/>
          </a:bodyPr>
          <a:lstStyle/>
          <a:p>
            <a:pPr marL="0" indent="0">
              <a:lnSpc>
                <a:spcPct val="150000"/>
              </a:lnSpc>
              <a:buNone/>
            </a:pPr>
            <a:r>
              <a:rPr lang="en-US" sz="2000" dirty="0" smtClean="0"/>
              <a:t>Loans</a:t>
            </a:r>
          </a:p>
          <a:p>
            <a:pPr marL="0" indent="0">
              <a:lnSpc>
                <a:spcPct val="150000"/>
              </a:lnSpc>
              <a:buNone/>
            </a:pPr>
            <a:r>
              <a:rPr lang="en-US" sz="2000" dirty="0" smtClean="0"/>
              <a:t>University Application</a:t>
            </a:r>
          </a:p>
          <a:p>
            <a:pPr marL="0" indent="0">
              <a:lnSpc>
                <a:spcPct val="150000"/>
              </a:lnSpc>
              <a:buNone/>
            </a:pPr>
            <a:r>
              <a:rPr lang="en-US" sz="2000" dirty="0" smtClean="0"/>
              <a:t>Law enforcement</a:t>
            </a:r>
          </a:p>
          <a:p>
            <a:pPr marL="0" indent="0">
              <a:lnSpc>
                <a:spcPct val="150000"/>
              </a:lnSpc>
              <a:buNone/>
            </a:pPr>
            <a:r>
              <a:rPr lang="en-US" sz="2000" dirty="0" smtClean="0"/>
              <a:t>Judiciary</a:t>
            </a:r>
          </a:p>
          <a:p>
            <a:pPr marL="0" indent="0">
              <a:lnSpc>
                <a:spcPct val="150000"/>
              </a:lnSpc>
              <a:buNone/>
            </a:pPr>
            <a:endParaRPr lang="en-US" sz="2000" dirty="0" smtClean="0"/>
          </a:p>
          <a:p>
            <a:pPr marL="0" indent="0">
              <a:lnSpc>
                <a:spcPct val="150000"/>
              </a:lnSpc>
              <a:buNone/>
            </a:pPr>
            <a:endParaRPr lang="en-US" sz="2000" dirty="0"/>
          </a:p>
          <a:p>
            <a:pPr marL="0" indent="0">
              <a:lnSpc>
                <a:spcPct val="150000"/>
              </a:lnSpc>
              <a:buNone/>
            </a:pPr>
            <a:endParaRPr lang="en-US" sz="2000" dirty="0" smtClean="0"/>
          </a:p>
          <a:p>
            <a:pPr marL="0" indent="0">
              <a:lnSpc>
                <a:spcPct val="150000"/>
              </a:lnSpc>
              <a:buNone/>
            </a:pPr>
            <a:r>
              <a:rPr lang="en-US" sz="2000" dirty="0" smtClean="0"/>
              <a:t>Credit Scoring</a:t>
            </a:r>
          </a:p>
          <a:p>
            <a:pPr marL="0" indent="0">
              <a:lnSpc>
                <a:spcPct val="150000"/>
              </a:lnSpc>
              <a:buNone/>
            </a:pPr>
            <a:r>
              <a:rPr lang="en-US" sz="2000" dirty="0" smtClean="0"/>
              <a:t>Social Scoring</a:t>
            </a:r>
          </a:p>
          <a:p>
            <a:pPr marL="0" indent="0">
              <a:lnSpc>
                <a:spcPct val="150000"/>
              </a:lnSpc>
              <a:buNone/>
            </a:pPr>
            <a:r>
              <a:rPr lang="en-US" sz="2000" dirty="0" smtClean="0"/>
              <a:t>Information</a:t>
            </a:r>
          </a:p>
          <a:p>
            <a:pPr marL="0" indent="0">
              <a:lnSpc>
                <a:spcPct val="150000"/>
              </a:lnSpc>
              <a:buNone/>
            </a:pPr>
            <a:r>
              <a:rPr lang="en-US" sz="2000" dirty="0" smtClean="0"/>
              <a:t>Newsfeeds</a:t>
            </a:r>
            <a:endParaRPr lang="en-US" sz="2000" dirty="0"/>
          </a:p>
        </p:txBody>
      </p:sp>
    </p:spTree>
    <p:extLst>
      <p:ext uri="{BB962C8B-B14F-4D97-AF65-F5344CB8AC3E}">
        <p14:creationId xmlns:p14="http://schemas.microsoft.com/office/powerpoint/2010/main" val="1546539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9192"/>
            <a:ext cx="12512842" cy="8365327"/>
          </a:xfrm>
          <a:prstGeom prst="rect">
            <a:avLst/>
          </a:prstGeom>
        </p:spPr>
      </p:pic>
      <p:sp>
        <p:nvSpPr>
          <p:cNvPr id="2" name="Título 1"/>
          <p:cNvSpPr>
            <a:spLocks noGrp="1"/>
          </p:cNvSpPr>
          <p:nvPr>
            <p:ph type="title"/>
          </p:nvPr>
        </p:nvSpPr>
        <p:spPr/>
        <p:txBody>
          <a:bodyPr/>
          <a:lstStyle/>
          <a:p>
            <a:r>
              <a:rPr lang="es-ES_tradnl" dirty="0" smtClean="0"/>
              <a:t>MEANINGFUL HUMAN CONTROL</a:t>
            </a:r>
            <a:endParaRPr lang="es-ES_tradnl" dirty="0"/>
          </a:p>
        </p:txBody>
      </p:sp>
    </p:spTree>
    <p:extLst>
      <p:ext uri="{BB962C8B-B14F-4D97-AF65-F5344CB8AC3E}">
        <p14:creationId xmlns:p14="http://schemas.microsoft.com/office/powerpoint/2010/main" val="143542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MYSTIFICATION</a:t>
            </a:r>
            <a:endParaRPr lang="es-ES_tradnl" dirty="0"/>
          </a:p>
        </p:txBody>
      </p:sp>
      <p:sp>
        <p:nvSpPr>
          <p:cNvPr id="3" name="Marcador de contenido 2"/>
          <p:cNvSpPr>
            <a:spLocks noGrp="1"/>
          </p:cNvSpPr>
          <p:nvPr>
            <p:ph idx="1"/>
          </p:nvPr>
        </p:nvSpPr>
        <p:spPr>
          <a:xfrm>
            <a:off x="838200" y="2258762"/>
            <a:ext cx="10515600" cy="4351338"/>
          </a:xfrm>
        </p:spPr>
        <p:txBody>
          <a:bodyPr>
            <a:normAutofit/>
          </a:bodyPr>
          <a:lstStyle/>
          <a:p>
            <a:pPr>
              <a:lnSpc>
                <a:spcPct val="150000"/>
              </a:lnSpc>
            </a:pPr>
            <a:r>
              <a:rPr lang="en-US" sz="2000" dirty="0" smtClean="0"/>
              <a:t>Humanization</a:t>
            </a:r>
          </a:p>
          <a:p>
            <a:pPr>
              <a:lnSpc>
                <a:spcPct val="150000"/>
              </a:lnSpc>
            </a:pPr>
            <a:r>
              <a:rPr lang="en-US" sz="2000" dirty="0" smtClean="0"/>
              <a:t>Efficiency</a:t>
            </a:r>
          </a:p>
          <a:p>
            <a:pPr>
              <a:lnSpc>
                <a:spcPct val="150000"/>
              </a:lnSpc>
            </a:pPr>
            <a:r>
              <a:rPr lang="en-US" sz="2000" dirty="0" smtClean="0"/>
              <a:t>Reliability</a:t>
            </a:r>
            <a:endParaRPr lang="en-US" sz="2000" dirty="0"/>
          </a:p>
        </p:txBody>
      </p:sp>
    </p:spTree>
    <p:extLst>
      <p:ext uri="{BB962C8B-B14F-4D97-AF65-F5344CB8AC3E}">
        <p14:creationId xmlns:p14="http://schemas.microsoft.com/office/powerpoint/2010/main" val="15587436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51179" y="0"/>
            <a:ext cx="12443179" cy="6999288"/>
          </a:xfrm>
        </p:spPr>
      </p:pic>
      <p:sp>
        <p:nvSpPr>
          <p:cNvPr id="5" name="Título 1"/>
          <p:cNvSpPr txBox="1">
            <a:spLocks/>
          </p:cNvSpPr>
          <p:nvPr/>
        </p:nvSpPr>
        <p:spPr>
          <a:xfrm>
            <a:off x="596900" y="161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Gotham Book" charset="0"/>
                <a:ea typeface="Gotham Book" charset="0"/>
                <a:cs typeface="Gotham Book" charset="0"/>
              </a:defRPr>
            </a:lvl1pPr>
          </a:lstStyle>
          <a:p>
            <a:r>
              <a:rPr lang="es-ES_tradnl" b="1" dirty="0" smtClean="0">
                <a:solidFill>
                  <a:schemeClr val="tx1">
                    <a:lumMod val="95000"/>
                    <a:lumOff val="5000"/>
                  </a:schemeClr>
                </a:solidFill>
              </a:rPr>
              <a:t>HYPERREALITY</a:t>
            </a:r>
            <a:endParaRPr lang="es-ES_tradnl" b="1" dirty="0">
              <a:solidFill>
                <a:schemeClr val="tx1">
                  <a:lumMod val="95000"/>
                  <a:lumOff val="5000"/>
                </a:schemeClr>
              </a:solidFill>
            </a:endParaRPr>
          </a:p>
        </p:txBody>
      </p:sp>
    </p:spTree>
    <p:extLst>
      <p:ext uri="{BB962C8B-B14F-4D97-AF65-F5344CB8AC3E}">
        <p14:creationId xmlns:p14="http://schemas.microsoft.com/office/powerpoint/2010/main" val="748816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78614" y="-1363579"/>
            <a:ext cx="14589154" cy="8777024"/>
          </a:xfrm>
          <a:prstGeom prst="rect">
            <a:avLst/>
          </a:prstGeom>
        </p:spPr>
      </p:pic>
      <p:sp>
        <p:nvSpPr>
          <p:cNvPr id="2" name="Título 1"/>
          <p:cNvSpPr>
            <a:spLocks noGrp="1"/>
          </p:cNvSpPr>
          <p:nvPr>
            <p:ph type="title"/>
          </p:nvPr>
        </p:nvSpPr>
        <p:spPr/>
        <p:txBody>
          <a:bodyPr/>
          <a:lstStyle/>
          <a:p>
            <a:r>
              <a:rPr lang="en-AU" dirty="0" smtClean="0"/>
              <a:t>RELIABILITY</a:t>
            </a:r>
            <a:endParaRPr lang="en-AU" dirty="0"/>
          </a:p>
        </p:txBody>
      </p:sp>
      <p:sp>
        <p:nvSpPr>
          <p:cNvPr id="3" name="Marcador de contenido 2"/>
          <p:cNvSpPr>
            <a:spLocks noGrp="1"/>
          </p:cNvSpPr>
          <p:nvPr>
            <p:ph idx="1"/>
          </p:nvPr>
        </p:nvSpPr>
        <p:spPr>
          <a:xfrm>
            <a:off x="549442" y="4119646"/>
            <a:ext cx="10515600" cy="4351338"/>
          </a:xfrm>
        </p:spPr>
        <p:txBody>
          <a:bodyPr/>
          <a:lstStyle/>
          <a:p>
            <a:pPr marL="0" indent="0">
              <a:buNone/>
            </a:pPr>
            <a:r>
              <a:rPr lang="en-AU" dirty="0" smtClean="0"/>
              <a:t>ACLU</a:t>
            </a:r>
          </a:p>
          <a:p>
            <a:pPr marL="0" indent="0">
              <a:buNone/>
            </a:pPr>
            <a:r>
              <a:rPr lang="en-AU" dirty="0" smtClean="0"/>
              <a:t>Big Brother Watch</a:t>
            </a:r>
          </a:p>
          <a:p>
            <a:pPr marL="0" indent="0">
              <a:buNone/>
            </a:pPr>
            <a:r>
              <a:rPr lang="en-AU" dirty="0" smtClean="0"/>
              <a:t>Gender, Race</a:t>
            </a:r>
            <a:endParaRPr lang="en-AU" dirty="0"/>
          </a:p>
        </p:txBody>
      </p:sp>
    </p:spTree>
    <p:extLst>
      <p:ext uri="{BB962C8B-B14F-4D97-AF65-F5344CB8AC3E}">
        <p14:creationId xmlns:p14="http://schemas.microsoft.com/office/powerpoint/2010/main" val="2093272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ETHICS</a:t>
            </a:r>
            <a:endParaRPr lang="es-ES_tradnl" dirty="0"/>
          </a:p>
        </p:txBody>
      </p:sp>
      <p:pic>
        <p:nvPicPr>
          <p:cNvPr id="4" name="Picture 2" descr="Resultat d'imatges de ibordercontrl"/>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48201" y="2037866"/>
            <a:ext cx="2708274" cy="320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236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CONTEXT</a:t>
            </a:r>
            <a:endParaRPr lang="es-ES_tradnl"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1828" y="1825625"/>
            <a:ext cx="3188344" cy="4351338"/>
          </a:xfrm>
          <a:prstGeom prst="rect">
            <a:avLst/>
          </a:prstGeom>
        </p:spPr>
      </p:pic>
    </p:spTree>
    <p:extLst>
      <p:ext uri="{BB962C8B-B14F-4D97-AF65-F5344CB8AC3E}">
        <p14:creationId xmlns:p14="http://schemas.microsoft.com/office/powerpoint/2010/main" val="10792670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426505" cy="8251199"/>
          </a:xfrm>
          <a:prstGeom prst="rect">
            <a:avLst/>
          </a:prstGeom>
        </p:spPr>
      </p:pic>
      <p:sp>
        <p:nvSpPr>
          <p:cNvPr id="2" name="Título 1"/>
          <p:cNvSpPr>
            <a:spLocks noGrp="1"/>
          </p:cNvSpPr>
          <p:nvPr>
            <p:ph type="title"/>
          </p:nvPr>
        </p:nvSpPr>
        <p:spPr/>
        <p:txBody>
          <a:bodyPr/>
          <a:lstStyle/>
          <a:p>
            <a:r>
              <a:rPr lang="es-ES_tradnl" b="1" dirty="0" smtClean="0"/>
              <a:t>AUTOMATION BIAS</a:t>
            </a:r>
            <a:endParaRPr lang="es-ES_tradnl" b="1" dirty="0"/>
          </a:p>
        </p:txBody>
      </p:sp>
    </p:spTree>
    <p:extLst>
      <p:ext uri="{BB962C8B-B14F-4D97-AF65-F5344CB8AC3E}">
        <p14:creationId xmlns:p14="http://schemas.microsoft.com/office/powerpoint/2010/main" val="1643543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243" y="1224830"/>
            <a:ext cx="9825122" cy="2242397"/>
          </a:xfrm>
          <a:prstGeom prst="rect">
            <a:avLst/>
          </a:prstGeom>
        </p:spPr>
        <p:style>
          <a:lnRef idx="0">
            <a:schemeClr val="accent5"/>
          </a:lnRef>
          <a:fillRef idx="3">
            <a:schemeClr val="accent5"/>
          </a:fillRef>
          <a:effectRef idx="3">
            <a:schemeClr val="accent5"/>
          </a:effectRef>
          <a:fontRef idx="minor">
            <a:schemeClr val="lt1"/>
          </a:fontRef>
        </p:style>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375" y="3236208"/>
            <a:ext cx="9370825" cy="2224792"/>
          </a:xfrm>
          <a:prstGeom prst="rect">
            <a:avLst/>
          </a:prstGeom>
        </p:spPr>
        <p:style>
          <a:lnRef idx="0">
            <a:schemeClr val="accent5"/>
          </a:lnRef>
          <a:fillRef idx="3">
            <a:schemeClr val="accent5"/>
          </a:fillRef>
          <a:effectRef idx="3">
            <a:schemeClr val="accent5"/>
          </a:effectRef>
          <a:fontRef idx="minor">
            <a:schemeClr val="lt1"/>
          </a:fontRef>
        </p:style>
      </p:pic>
    </p:spTree>
    <p:extLst>
      <p:ext uri="{BB962C8B-B14F-4D97-AF65-F5344CB8AC3E}">
        <p14:creationId xmlns:p14="http://schemas.microsoft.com/office/powerpoint/2010/main" val="1632988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6526" y="3459324"/>
            <a:ext cx="7697274" cy="2667372"/>
          </a:xfrm>
        </p:spPr>
        <p:style>
          <a:lnRef idx="0">
            <a:schemeClr val="accent5"/>
          </a:lnRef>
          <a:fillRef idx="3">
            <a:schemeClr val="accent5"/>
          </a:fillRef>
          <a:effectRef idx="3">
            <a:schemeClr val="accent5"/>
          </a:effectRef>
          <a:fontRef idx="minor">
            <a:schemeClr val="lt1"/>
          </a:fontRef>
        </p:style>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06" y="1144426"/>
            <a:ext cx="9945488" cy="2314898"/>
          </a:xfrm>
          <a:prstGeom prst="rect">
            <a:avLst/>
          </a:prstGeom>
        </p:spPr>
        <p:style>
          <a:lnRef idx="0">
            <a:schemeClr val="accent5"/>
          </a:lnRef>
          <a:fillRef idx="3">
            <a:schemeClr val="accent5"/>
          </a:fillRef>
          <a:effectRef idx="3">
            <a:schemeClr val="accent5"/>
          </a:effectRef>
          <a:fontRef idx="minor">
            <a:schemeClr val="lt1"/>
          </a:fontRef>
        </p:style>
      </p:pic>
    </p:spTree>
    <p:extLst>
      <p:ext uri="{BB962C8B-B14F-4D97-AF65-F5344CB8AC3E}">
        <p14:creationId xmlns:p14="http://schemas.microsoft.com/office/powerpoint/2010/main" val="655042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_tradn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425" y="-393700"/>
            <a:ext cx="13205147" cy="7345363"/>
          </a:xfrm>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Gotham Book" charset="0"/>
                <a:ea typeface="Gotham Book" charset="0"/>
                <a:cs typeface="Gotham Book" charset="0"/>
              </a:defRPr>
            </a:lvl1pPr>
          </a:lstStyle>
          <a:p>
            <a:r>
              <a:rPr lang="es-ES_tradnl" dirty="0" smtClean="0"/>
              <a:t>DATA</a:t>
            </a:r>
            <a:endParaRPr lang="es-ES_tradnl" dirty="0"/>
          </a:p>
        </p:txBody>
      </p:sp>
    </p:spTree>
    <p:extLst>
      <p:ext uri="{BB962C8B-B14F-4D97-AF65-F5344CB8AC3E}">
        <p14:creationId xmlns:p14="http://schemas.microsoft.com/office/powerpoint/2010/main" val="11154381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RWANDA</a:t>
            </a:r>
            <a:endParaRPr lang="es-ES_tradnl" dirty="0"/>
          </a:p>
        </p:txBody>
      </p:sp>
      <p:pic>
        <p:nvPicPr>
          <p:cNvPr id="4" name="Picture 2" descr="The Rwandan genocide"/>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88363" y="1427747"/>
            <a:ext cx="6986279" cy="4867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7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BANGLADESH</a:t>
            </a:r>
            <a:endParaRPr lang="es-ES_tradnl" dirty="0"/>
          </a:p>
        </p:txBody>
      </p:sp>
      <p:pic>
        <p:nvPicPr>
          <p:cNvPr id="4" name="Picture 2" descr="Institutionalised discrimination towards asylum seekers in Bangladesh"/>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069051" y="1821865"/>
            <a:ext cx="7284749" cy="409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664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HOLOCAUST</a:t>
            </a:r>
            <a:endParaRPr lang="es-ES_tradnl" dirty="0"/>
          </a:p>
        </p:txBody>
      </p:sp>
      <p:pic>
        <p:nvPicPr>
          <p:cNvPr id="4" name="Picture 2" descr="Data-gathering in the Netherlands prior to the Holocau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189" y="1951228"/>
            <a:ext cx="7471611" cy="4205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861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49052" y="2161841"/>
            <a:ext cx="7968916" cy="1325563"/>
          </a:xfrm>
        </p:spPr>
        <p:txBody>
          <a:bodyPr>
            <a:noAutofit/>
          </a:bodyPr>
          <a:lstStyle/>
          <a:p>
            <a:r>
              <a:rPr lang="es-ES_tradnl" sz="3500" i="1" dirty="0" err="1">
                <a:latin typeface="Gotham Light" charset="0"/>
                <a:ea typeface="Gotham Light" charset="0"/>
                <a:cs typeface="Gotham Light" charset="0"/>
              </a:rPr>
              <a:t>We</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live</a:t>
            </a:r>
            <a:r>
              <a:rPr lang="es-ES_tradnl" sz="3500" i="1" dirty="0">
                <a:latin typeface="Gotham Light" charset="0"/>
                <a:ea typeface="Gotham Light" charset="0"/>
                <a:cs typeface="Gotham Light" charset="0"/>
              </a:rPr>
              <a:t> in a </a:t>
            </a:r>
            <a:r>
              <a:rPr lang="es-ES_tradnl" sz="3500" i="1" dirty="0" err="1">
                <a:latin typeface="Gotham Light" charset="0"/>
                <a:ea typeface="Gotham Light" charset="0"/>
                <a:cs typeface="Gotham Light" charset="0"/>
              </a:rPr>
              <a:t>society</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where</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there</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is</a:t>
            </a:r>
            <a:r>
              <a:rPr lang="es-ES_tradnl" sz="3500" i="1" dirty="0">
                <a:latin typeface="Gotham Light" charset="0"/>
                <a:ea typeface="Gotham Light" charset="0"/>
                <a:cs typeface="Gotham Light" charset="0"/>
              </a:rPr>
              <a:t> more and more </a:t>
            </a:r>
            <a:r>
              <a:rPr lang="es-ES_tradnl" sz="3500" i="1" dirty="0" err="1">
                <a:latin typeface="Gotham Light" charset="0"/>
                <a:ea typeface="Gotham Light" charset="0"/>
                <a:cs typeface="Gotham Light" charset="0"/>
              </a:rPr>
              <a:t>information</a:t>
            </a:r>
            <a:r>
              <a:rPr lang="es-ES_tradnl" sz="3500" i="1" dirty="0">
                <a:latin typeface="Gotham Light" charset="0"/>
                <a:ea typeface="Gotham Light" charset="0"/>
                <a:cs typeface="Gotham Light" charset="0"/>
              </a:rPr>
              <a:t> and </a:t>
            </a:r>
            <a:r>
              <a:rPr lang="es-ES_tradnl" sz="3500" i="1" dirty="0" err="1">
                <a:latin typeface="Gotham Light" charset="0"/>
                <a:ea typeface="Gotham Light" charset="0"/>
                <a:cs typeface="Gotham Light" charset="0"/>
              </a:rPr>
              <a:t>less</a:t>
            </a:r>
            <a:r>
              <a:rPr lang="es-ES_tradnl" sz="3500" i="1" dirty="0">
                <a:latin typeface="Gotham Light" charset="0"/>
                <a:ea typeface="Gotham Light" charset="0"/>
                <a:cs typeface="Gotham Light" charset="0"/>
              </a:rPr>
              <a:t> and </a:t>
            </a:r>
            <a:r>
              <a:rPr lang="es-ES_tradnl" sz="3500" i="1" dirty="0" err="1">
                <a:latin typeface="Gotham Light" charset="0"/>
                <a:ea typeface="Gotham Light" charset="0"/>
                <a:cs typeface="Gotham Light" charset="0"/>
              </a:rPr>
              <a:t>less</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meaning</a:t>
            </a:r>
            <a:endParaRPr lang="es-ES_tradnl" sz="3500" i="1" dirty="0">
              <a:latin typeface="Gotham Light" charset="0"/>
              <a:ea typeface="Gotham Light" charset="0"/>
              <a:cs typeface="Gotham Light" charset="0"/>
            </a:endParaRPr>
          </a:p>
        </p:txBody>
      </p:sp>
      <p:sp>
        <p:nvSpPr>
          <p:cNvPr id="3" name="Marcador de contenido 2"/>
          <p:cNvSpPr>
            <a:spLocks noGrp="1"/>
          </p:cNvSpPr>
          <p:nvPr>
            <p:ph idx="1"/>
          </p:nvPr>
        </p:nvSpPr>
        <p:spPr>
          <a:xfrm>
            <a:off x="8746958" y="3846930"/>
            <a:ext cx="10515600" cy="4351338"/>
          </a:xfrm>
        </p:spPr>
        <p:txBody>
          <a:bodyPr/>
          <a:lstStyle/>
          <a:p>
            <a:pPr marL="0" indent="0">
              <a:buNone/>
            </a:pPr>
            <a:r>
              <a:rPr lang="es-ES_tradnl" dirty="0" smtClean="0"/>
              <a:t>Jean </a:t>
            </a:r>
            <a:r>
              <a:rPr lang="es-ES_tradnl" dirty="0" err="1" smtClean="0"/>
              <a:t>Baudrillard</a:t>
            </a:r>
            <a:endParaRPr lang="es-ES_tradnl" dirty="0"/>
          </a:p>
        </p:txBody>
      </p:sp>
      <p:sp>
        <p:nvSpPr>
          <p:cNvPr id="4" name="CuadroTexto 3"/>
          <p:cNvSpPr txBox="1"/>
          <p:nvPr/>
        </p:nvSpPr>
        <p:spPr>
          <a:xfrm>
            <a:off x="1846409" y="1760623"/>
            <a:ext cx="2563599" cy="1569660"/>
          </a:xfrm>
          <a:prstGeom prst="rect">
            <a:avLst/>
          </a:prstGeom>
          <a:noFill/>
        </p:spPr>
        <p:txBody>
          <a:bodyPr wrap="square" rtlCol="0">
            <a:spAutoFit/>
          </a:bodyPr>
          <a:lstStyle/>
          <a:p>
            <a:r>
              <a:rPr lang="es-ES_tradnl" sz="9600" dirty="0" smtClean="0">
                <a:solidFill>
                  <a:schemeClr val="bg1"/>
                </a:solidFill>
                <a:latin typeface="Gotham Book" charset="0"/>
                <a:ea typeface="Gotham Book" charset="0"/>
                <a:cs typeface="Gotham Book" charset="0"/>
              </a:rPr>
              <a:t>“”</a:t>
            </a:r>
            <a:endParaRPr lang="es-ES_tradnl" sz="9600" dirty="0">
              <a:solidFill>
                <a:schemeClr val="bg1"/>
              </a:solidFill>
              <a:latin typeface="Gotham Book" charset="0"/>
              <a:ea typeface="Gotham Book" charset="0"/>
              <a:cs typeface="Gotham Book" charset="0"/>
            </a:endParaRPr>
          </a:p>
        </p:txBody>
      </p:sp>
    </p:spTree>
    <p:extLst>
      <p:ext uri="{BB962C8B-B14F-4D97-AF65-F5344CB8AC3E}">
        <p14:creationId xmlns:p14="http://schemas.microsoft.com/office/powerpoint/2010/main" val="11544307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LAW</a:t>
            </a:r>
            <a:endParaRPr lang="es-ES_tradnl" dirty="0"/>
          </a:p>
        </p:txBody>
      </p:sp>
      <p:sp>
        <p:nvSpPr>
          <p:cNvPr id="8" name="Marcador de contenido 7"/>
          <p:cNvSpPr>
            <a:spLocks noGrp="1"/>
          </p:cNvSpPr>
          <p:nvPr>
            <p:ph idx="1"/>
          </p:nvPr>
        </p:nvSpPr>
        <p:spPr/>
        <p:txBody>
          <a:bodyPr>
            <a:normAutofit/>
          </a:bodyPr>
          <a:lstStyle/>
          <a:p>
            <a:pPr>
              <a:lnSpc>
                <a:spcPct val="200000"/>
              </a:lnSpc>
            </a:pPr>
            <a:r>
              <a:rPr lang="es-ES_tradnl" sz="2400" dirty="0" err="1" smtClean="0"/>
              <a:t>Outer</a:t>
            </a:r>
            <a:r>
              <a:rPr lang="es-ES_tradnl" sz="2400" dirty="0" smtClean="0"/>
              <a:t> </a:t>
            </a:r>
            <a:r>
              <a:rPr lang="es-ES_tradnl" sz="2400" dirty="0" err="1" smtClean="0"/>
              <a:t>Space</a:t>
            </a:r>
            <a:r>
              <a:rPr lang="es-ES_tradnl" sz="2400" dirty="0" smtClean="0"/>
              <a:t> </a:t>
            </a:r>
            <a:r>
              <a:rPr lang="es-ES_tradnl" sz="2400" dirty="0" err="1" smtClean="0"/>
              <a:t>Treaty</a:t>
            </a:r>
            <a:r>
              <a:rPr lang="es-ES_tradnl" sz="2400" dirty="0" smtClean="0"/>
              <a:t> 1967</a:t>
            </a:r>
          </a:p>
          <a:p>
            <a:pPr>
              <a:lnSpc>
                <a:spcPct val="200000"/>
              </a:lnSpc>
            </a:pPr>
            <a:r>
              <a:rPr lang="es-ES_tradnl" sz="2400" dirty="0" smtClean="0"/>
              <a:t>Moon </a:t>
            </a:r>
            <a:r>
              <a:rPr lang="es-ES_tradnl" sz="2400" dirty="0" err="1" smtClean="0"/>
              <a:t>treaty</a:t>
            </a:r>
            <a:r>
              <a:rPr lang="es-ES_tradnl" sz="2400" dirty="0" smtClean="0"/>
              <a:t> 1984</a:t>
            </a:r>
          </a:p>
          <a:p>
            <a:pPr>
              <a:lnSpc>
                <a:spcPct val="200000"/>
              </a:lnSpc>
            </a:pPr>
            <a:r>
              <a:rPr lang="es-ES_tradnl" sz="2400" dirty="0" smtClean="0"/>
              <a:t>Universal </a:t>
            </a:r>
            <a:r>
              <a:rPr lang="es-ES_tradnl" sz="2400" dirty="0" err="1" smtClean="0"/>
              <a:t>declartion</a:t>
            </a:r>
            <a:r>
              <a:rPr lang="es-ES_tradnl" sz="2400" dirty="0" smtClean="0"/>
              <a:t> of </a:t>
            </a:r>
            <a:r>
              <a:rPr lang="es-ES_tradnl" sz="2400" dirty="0" err="1" smtClean="0"/>
              <a:t>Bioethics</a:t>
            </a:r>
            <a:r>
              <a:rPr lang="es-ES_tradnl" sz="2400" dirty="0" smtClean="0"/>
              <a:t> 2005</a:t>
            </a:r>
          </a:p>
          <a:p>
            <a:pPr>
              <a:lnSpc>
                <a:spcPct val="200000"/>
              </a:lnSpc>
            </a:pPr>
            <a:r>
              <a:rPr lang="es-ES_tradnl" sz="2400" dirty="0" smtClean="0"/>
              <a:t>Data </a:t>
            </a:r>
            <a:r>
              <a:rPr lang="es-ES_tradnl" sz="2400" dirty="0" err="1" smtClean="0"/>
              <a:t>Protection</a:t>
            </a:r>
            <a:r>
              <a:rPr lang="es-ES_tradnl" sz="2400" dirty="0" smtClean="0"/>
              <a:t> (EU)</a:t>
            </a:r>
          </a:p>
          <a:p>
            <a:pPr>
              <a:lnSpc>
                <a:spcPct val="200000"/>
              </a:lnSpc>
            </a:pPr>
            <a:endParaRPr lang="es-ES_tradnl" sz="2400" dirty="0"/>
          </a:p>
        </p:txBody>
      </p:sp>
    </p:spTree>
    <p:extLst>
      <p:ext uri="{BB962C8B-B14F-4D97-AF65-F5344CB8AC3E}">
        <p14:creationId xmlns:p14="http://schemas.microsoft.com/office/powerpoint/2010/main" val="1309851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20653" y="-208546"/>
            <a:ext cx="12863541" cy="7235742"/>
          </a:xfrm>
        </p:spPr>
      </p:pic>
    </p:spTree>
    <p:extLst>
      <p:ext uri="{BB962C8B-B14F-4D97-AF65-F5344CB8AC3E}">
        <p14:creationId xmlns:p14="http://schemas.microsoft.com/office/powerpoint/2010/main" val="104058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195650"/>
            <a:ext cx="10515600" cy="4351338"/>
          </a:xfrm>
        </p:spPr>
        <p:txBody>
          <a:bodyPr>
            <a:normAutofit/>
          </a:bodyPr>
          <a:lstStyle/>
          <a:p>
            <a:pPr marL="0" indent="0">
              <a:buNone/>
            </a:pPr>
            <a:r>
              <a:rPr lang="es-ES_tradnl" sz="1400" i="1" dirty="0" smtClean="0"/>
              <a:t>FROM LEFT TO RIGHT, PROMETHEUS, TOWER OF BABEL, ADAM AND EVE, PANDORA’S BOX.</a:t>
            </a:r>
            <a:endParaRPr lang="es-ES_tradnl" sz="1400" i="1" dirty="0"/>
          </a:p>
        </p:txBody>
      </p:sp>
      <p:pic>
        <p:nvPicPr>
          <p:cNvPr id="4" name="Picture 8" descr="Resultat d'imatges de babel"/>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877919" y="1994575"/>
            <a:ext cx="3390746" cy="28971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tge relacionada"/>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48336" y="1994575"/>
            <a:ext cx="3605464" cy="2920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t d'imatges de adam and eve"/>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5819338" y="1994575"/>
            <a:ext cx="1924878" cy="28971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sultat d'imatges de prometeo"/>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845919" y="1994575"/>
            <a:ext cx="20320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969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SECURITY</a:t>
            </a:r>
            <a:endParaRPr lang="es-ES_tradnl" dirty="0"/>
          </a:p>
        </p:txBody>
      </p:sp>
      <p:sp>
        <p:nvSpPr>
          <p:cNvPr id="3" name="Marcador de contenido 2"/>
          <p:cNvSpPr>
            <a:spLocks noGrp="1"/>
          </p:cNvSpPr>
          <p:nvPr>
            <p:ph idx="1"/>
          </p:nvPr>
        </p:nvSpPr>
        <p:spPr>
          <a:xfrm>
            <a:off x="838200" y="3076910"/>
            <a:ext cx="10515600" cy="4351338"/>
          </a:xfrm>
        </p:spPr>
        <p:txBody>
          <a:bodyPr vert="horz">
            <a:normAutofit/>
          </a:bodyPr>
          <a:lstStyle/>
          <a:p>
            <a:pPr marL="0" indent="0">
              <a:buNone/>
            </a:pPr>
            <a:r>
              <a:rPr lang="es-ES_tradnl" sz="3200" b="1" spc="300" dirty="0" smtClean="0">
                <a:latin typeface="Gotham Black" charset="0"/>
                <a:ea typeface="Gotham Black" charset="0"/>
                <a:cs typeface="Gotham Black" charset="0"/>
              </a:rPr>
              <a:t>LAWS</a:t>
            </a:r>
          </a:p>
          <a:p>
            <a:pPr marL="0" indent="0">
              <a:buNone/>
            </a:pPr>
            <a:r>
              <a:rPr lang="es-ES_tradnl" sz="3200" b="1" spc="300" dirty="0" smtClean="0">
                <a:latin typeface="Gotham Light" charset="0"/>
                <a:ea typeface="Gotham Light" charset="0"/>
                <a:cs typeface="Gotham Light" charset="0"/>
              </a:rPr>
              <a:t>L</a:t>
            </a:r>
            <a:r>
              <a:rPr lang="es-ES_tradnl" sz="3200" spc="300" dirty="0" smtClean="0">
                <a:latin typeface="Gotham Light" charset="0"/>
                <a:ea typeface="Gotham Light" charset="0"/>
                <a:cs typeface="Gotham Light" charset="0"/>
              </a:rPr>
              <a:t>ETHAL </a:t>
            </a:r>
            <a:r>
              <a:rPr lang="es-ES_tradnl" sz="3200" b="1" spc="300" dirty="0" smtClean="0">
                <a:latin typeface="Gotham Light" charset="0"/>
                <a:ea typeface="Gotham Light" charset="0"/>
                <a:cs typeface="Gotham Light" charset="0"/>
              </a:rPr>
              <a:t>A</a:t>
            </a:r>
            <a:r>
              <a:rPr lang="es-ES_tradnl" sz="3200" spc="300" dirty="0" smtClean="0">
                <a:latin typeface="Gotham Light" charset="0"/>
                <a:ea typeface="Gotham Light" charset="0"/>
                <a:cs typeface="Gotham Light" charset="0"/>
              </a:rPr>
              <a:t>UTONOMOUS </a:t>
            </a:r>
            <a:r>
              <a:rPr lang="es-ES_tradnl" sz="3200" b="1" spc="300" dirty="0" smtClean="0">
                <a:latin typeface="Gotham Light" charset="0"/>
                <a:ea typeface="Gotham Light" charset="0"/>
                <a:cs typeface="Gotham Light" charset="0"/>
              </a:rPr>
              <a:t>W</a:t>
            </a:r>
            <a:r>
              <a:rPr lang="es-ES_tradnl" sz="3200" spc="300" dirty="0" smtClean="0">
                <a:latin typeface="Gotham Light" charset="0"/>
                <a:ea typeface="Gotham Light" charset="0"/>
                <a:cs typeface="Gotham Light" charset="0"/>
              </a:rPr>
              <a:t>EAPON </a:t>
            </a:r>
            <a:r>
              <a:rPr lang="es-ES_tradnl" sz="3200" b="1" spc="300" dirty="0" smtClean="0">
                <a:latin typeface="Gotham Light" charset="0"/>
                <a:ea typeface="Gotham Light" charset="0"/>
                <a:cs typeface="Gotham Light" charset="0"/>
              </a:rPr>
              <a:t>S</a:t>
            </a:r>
            <a:r>
              <a:rPr lang="es-ES_tradnl" sz="3200" spc="300" dirty="0" smtClean="0">
                <a:latin typeface="Gotham Light" charset="0"/>
                <a:ea typeface="Gotham Light" charset="0"/>
                <a:cs typeface="Gotham Light" charset="0"/>
              </a:rPr>
              <a:t>YSTEMS</a:t>
            </a:r>
            <a:endParaRPr lang="es-ES_tradnl" spc="300" dirty="0">
              <a:latin typeface="Gotham Light" charset="0"/>
              <a:ea typeface="Gotham Light" charset="0"/>
              <a:cs typeface="Gotham Light" charset="0"/>
            </a:endParaRPr>
          </a:p>
        </p:txBody>
      </p:sp>
    </p:spTree>
    <p:extLst>
      <p:ext uri="{BB962C8B-B14F-4D97-AF65-F5344CB8AC3E}">
        <p14:creationId xmlns:p14="http://schemas.microsoft.com/office/powerpoint/2010/main" val="20434646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MARTENS CLAUSE</a:t>
            </a:r>
            <a:endParaRPr lang="es-ES_tradnl" dirty="0"/>
          </a:p>
        </p:txBody>
      </p:sp>
      <p:sp>
        <p:nvSpPr>
          <p:cNvPr id="5" name="CuadroTexto 4"/>
          <p:cNvSpPr txBox="1"/>
          <p:nvPr/>
        </p:nvSpPr>
        <p:spPr>
          <a:xfrm>
            <a:off x="800100" y="2268369"/>
            <a:ext cx="2563599" cy="1569660"/>
          </a:xfrm>
          <a:prstGeom prst="rect">
            <a:avLst/>
          </a:prstGeom>
          <a:noFill/>
        </p:spPr>
        <p:txBody>
          <a:bodyPr wrap="square" rtlCol="0">
            <a:spAutoFit/>
          </a:bodyPr>
          <a:lstStyle/>
          <a:p>
            <a:r>
              <a:rPr lang="es-ES_tradnl" sz="9600" smtClean="0">
                <a:solidFill>
                  <a:schemeClr val="bg1"/>
                </a:solidFill>
                <a:latin typeface="Gotham Book" charset="0"/>
                <a:ea typeface="Gotham Book" charset="0"/>
                <a:cs typeface="Gotham Book" charset="0"/>
              </a:rPr>
              <a:t>“”</a:t>
            </a:r>
            <a:endParaRPr lang="es-ES_tradnl" sz="9600">
              <a:solidFill>
                <a:schemeClr val="bg1"/>
              </a:solidFill>
              <a:latin typeface="Gotham Book" charset="0"/>
              <a:ea typeface="Gotham Book" charset="0"/>
              <a:cs typeface="Gotham Book" charset="0"/>
            </a:endParaRPr>
          </a:p>
        </p:txBody>
      </p:sp>
      <p:pic>
        <p:nvPicPr>
          <p:cNvPr id="4" name="Picture 2" descr="https://upload.wikimedia.org/wikipedia/commons/thumb/0/0b/Friedrich_Fromhold_Martens_%281845-1909%29.jpg/120px-Friedrich_Fromhold_Martens_%281845-190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4801" y="2565399"/>
            <a:ext cx="2159000" cy="2554817"/>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2028825" y="2565400"/>
            <a:ext cx="6708775" cy="2871788"/>
          </a:xfrm>
        </p:spPr>
        <p:txBody>
          <a:bodyPr/>
          <a:lstStyle/>
          <a:p>
            <a:pPr marL="0" indent="0" algn="just">
              <a:buNone/>
            </a:pPr>
            <a:r>
              <a:rPr lang="en-US" sz="1800" i="1" dirty="0"/>
              <a:t>Until a more complete code of the laws of war is issued, the High Contracting Parties think it right to declare that in cases not included in the Regulations adopted by them, populations and belligerents remain under the protection and empire of the principles of international law, as they result from the usages established between civilized nations, from the laws of humanity and the requirements of the public conscience.</a:t>
            </a:r>
          </a:p>
          <a:p>
            <a:pPr marL="0" indent="0">
              <a:buNone/>
            </a:pPr>
            <a:r>
              <a:rPr lang="en-US" sz="1600" dirty="0" smtClean="0"/>
              <a:t>Convention </a:t>
            </a:r>
            <a:r>
              <a:rPr lang="en-US" sz="1600" dirty="0"/>
              <a:t>with respect to the laws of war on land (Hague II), 29 July 1899</a:t>
            </a:r>
            <a:endParaRPr lang="es-ES" sz="1600" dirty="0"/>
          </a:p>
          <a:p>
            <a:endParaRPr lang="es-ES_tradnl" dirty="0"/>
          </a:p>
        </p:txBody>
      </p:sp>
    </p:spTree>
    <p:extLst>
      <p:ext uri="{BB962C8B-B14F-4D97-AF65-F5344CB8AC3E}">
        <p14:creationId xmlns:p14="http://schemas.microsoft.com/office/powerpoint/2010/main" val="3857725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HUMAN DIGNITY</a:t>
            </a:r>
            <a:endParaRPr lang="es-ES_tradnl"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511" y="1917031"/>
            <a:ext cx="5028977" cy="4940969"/>
          </a:xfrm>
          <a:prstGeom prst="rect">
            <a:avLst/>
          </a:prstGeom>
        </p:spPr>
      </p:pic>
    </p:spTree>
    <p:extLst>
      <p:ext uri="{BB962C8B-B14F-4D97-AF65-F5344CB8AC3E}">
        <p14:creationId xmlns:p14="http://schemas.microsoft.com/office/powerpoint/2010/main" val="9260511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88757" y="-254502"/>
            <a:ext cx="12769514" cy="8511592"/>
          </a:xfrm>
        </p:spPr>
      </p:pic>
      <p:sp>
        <p:nvSpPr>
          <p:cNvPr id="2" name="Título 1"/>
          <p:cNvSpPr>
            <a:spLocks noGrp="1"/>
          </p:cNvSpPr>
          <p:nvPr>
            <p:ph type="title"/>
          </p:nvPr>
        </p:nvSpPr>
        <p:spPr/>
        <p:txBody>
          <a:bodyPr/>
          <a:lstStyle/>
          <a:p>
            <a:r>
              <a:rPr lang="es-ES_tradnl" dirty="0" smtClean="0"/>
              <a:t>BLOCK CHAIN</a:t>
            </a:r>
            <a:endParaRPr lang="es-ES_tradnl" dirty="0"/>
          </a:p>
        </p:txBody>
      </p:sp>
    </p:spTree>
    <p:extLst>
      <p:ext uri="{BB962C8B-B14F-4D97-AF65-F5344CB8AC3E}">
        <p14:creationId xmlns:p14="http://schemas.microsoft.com/office/powerpoint/2010/main" val="1824346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74033" y="2002090"/>
            <a:ext cx="10515600" cy="4351338"/>
          </a:xfrm>
        </p:spPr>
        <p:txBody>
          <a:bodyPr>
            <a:normAutofit/>
          </a:bodyPr>
          <a:lstStyle/>
          <a:p>
            <a:pPr marL="0" indent="0" algn="just">
              <a:buNone/>
            </a:pPr>
            <a:r>
              <a:rPr lang="en-US" sz="2400" dirty="0" smtClean="0"/>
              <a:t>One of the major characteristics of Block chain is the immutability of the blocs once built thanks to its distribution through millions of nodes. Meaning that we are talking about a data structure in which the information contained is grouped into blocks to which meta-information is added relative to another block of the previous chain in a time line, so thanks to cryptographic techniques, the information contained in a block can only be repudiated or edited by modifying all subsequent blocks.</a:t>
            </a:r>
            <a:endParaRPr lang="en-US" sz="2400" dirty="0"/>
          </a:p>
        </p:txBody>
      </p:sp>
    </p:spTree>
    <p:extLst>
      <p:ext uri="{BB962C8B-B14F-4D97-AF65-F5344CB8AC3E}">
        <p14:creationId xmlns:p14="http://schemas.microsoft.com/office/powerpoint/2010/main" val="480884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631"/>
            <a:ext cx="12600070" cy="7098631"/>
          </a:xfrm>
          <a:prstGeom prst="rect">
            <a:avLst/>
          </a:prstGeom>
        </p:spPr>
      </p:pic>
    </p:spTree>
    <p:extLst>
      <p:ext uri="{BB962C8B-B14F-4D97-AF65-F5344CB8AC3E}">
        <p14:creationId xmlns:p14="http://schemas.microsoft.com/office/powerpoint/2010/main" val="742430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828674" y="2178552"/>
            <a:ext cx="6749716" cy="4351338"/>
          </a:xfrm>
        </p:spPr>
        <p:txBody>
          <a:bodyPr>
            <a:normAutofit/>
          </a:bodyPr>
          <a:lstStyle/>
          <a:p>
            <a:pPr marL="0" indent="0">
              <a:buNone/>
            </a:pPr>
            <a:r>
              <a:rPr lang="en-US" sz="3200" i="1" dirty="0" smtClean="0">
                <a:latin typeface="Gotham Light" charset="0"/>
                <a:ea typeface="Gotham Light" charset="0"/>
                <a:cs typeface="Gotham Light" charset="0"/>
              </a:rPr>
              <a:t>Where there is power, there is resistance.</a:t>
            </a:r>
            <a:r>
              <a:rPr lang="es-ES_tradnl" sz="3200" i="1" dirty="0">
                <a:latin typeface="Gotham Light" charset="0"/>
                <a:ea typeface="Gotham Light" charset="0"/>
                <a:cs typeface="Gotham Light" charset="0"/>
              </a:rPr>
              <a:t/>
            </a:r>
            <a:br>
              <a:rPr lang="es-ES_tradnl" sz="3200" i="1" dirty="0">
                <a:latin typeface="Gotham Light" charset="0"/>
                <a:ea typeface="Gotham Light" charset="0"/>
                <a:cs typeface="Gotham Light" charset="0"/>
              </a:rPr>
            </a:br>
            <a:endParaRPr lang="es-ES_tradnl" sz="2400" dirty="0"/>
          </a:p>
          <a:p>
            <a:pPr marL="0" indent="0" algn="r">
              <a:buNone/>
            </a:pPr>
            <a:r>
              <a:rPr lang="es-ES_tradnl" sz="2400" b="1" dirty="0" smtClean="0"/>
              <a:t>Michel </a:t>
            </a:r>
            <a:r>
              <a:rPr lang="es-ES_tradnl" sz="2400" b="1" dirty="0"/>
              <a:t>Foucault, The History of Sexuality, Volume 1: An Introduction</a:t>
            </a:r>
            <a:endParaRPr lang="es-ES_tradnl" sz="2400" dirty="0"/>
          </a:p>
        </p:txBody>
      </p:sp>
      <p:sp>
        <p:nvSpPr>
          <p:cNvPr id="5" name="Rectángulo 4"/>
          <p:cNvSpPr/>
          <p:nvPr/>
        </p:nvSpPr>
        <p:spPr>
          <a:xfrm>
            <a:off x="3930317" y="1957137"/>
            <a:ext cx="1400878" cy="1107996"/>
          </a:xfrm>
          <a:prstGeom prst="rect">
            <a:avLst/>
          </a:prstGeom>
        </p:spPr>
        <p:txBody>
          <a:bodyPr wrap="square">
            <a:spAutoFit/>
          </a:bodyPr>
          <a:lstStyle/>
          <a:p>
            <a:r>
              <a:rPr lang="es-ES_tradnl" sz="6600" dirty="0">
                <a:solidFill>
                  <a:schemeClr val="bg1"/>
                </a:solidFill>
                <a:latin typeface="Gotham Book" charset="0"/>
                <a:ea typeface="Gotham Book" charset="0"/>
                <a:cs typeface="Gotham Book" charset="0"/>
              </a:rPr>
              <a:t>“”</a:t>
            </a:r>
            <a:endParaRPr lang="es-ES_tradnl" sz="6600" dirty="0">
              <a:solidFill>
                <a:schemeClr val="bg1"/>
              </a:solidFill>
              <a:latin typeface="Gotham Book" charset="0"/>
              <a:ea typeface="Gotham Book" charset="0"/>
              <a:cs typeface="Gotham Book" charset="0"/>
            </a:endParaRPr>
          </a:p>
        </p:txBody>
      </p:sp>
    </p:spTree>
    <p:extLst>
      <p:ext uri="{BB962C8B-B14F-4D97-AF65-F5344CB8AC3E}">
        <p14:creationId xmlns:p14="http://schemas.microsoft.com/office/powerpoint/2010/main" val="12693903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CONCLUSIONS</a:t>
            </a:r>
            <a:endParaRPr lang="es-ES_tradnl" dirty="0"/>
          </a:p>
        </p:txBody>
      </p:sp>
      <p:sp>
        <p:nvSpPr>
          <p:cNvPr id="3" name="Marcador de contenido 2"/>
          <p:cNvSpPr>
            <a:spLocks noGrp="1"/>
          </p:cNvSpPr>
          <p:nvPr>
            <p:ph idx="1"/>
          </p:nvPr>
        </p:nvSpPr>
        <p:spPr>
          <a:xfrm>
            <a:off x="838200" y="2506662"/>
            <a:ext cx="10515600" cy="4351338"/>
          </a:xfrm>
        </p:spPr>
        <p:txBody>
          <a:bodyPr>
            <a:normAutofit/>
          </a:bodyPr>
          <a:lstStyle/>
          <a:p>
            <a:r>
              <a:rPr lang="en-US" sz="2400" dirty="0" smtClean="0"/>
              <a:t>Clearly define the concept of Meaningful Human Control</a:t>
            </a:r>
          </a:p>
          <a:p>
            <a:r>
              <a:rPr lang="en-US" sz="2400" dirty="0" smtClean="0"/>
              <a:t>Clearly stablish the cases where MHC should be </a:t>
            </a:r>
            <a:r>
              <a:rPr lang="en-US" sz="2400" dirty="0" err="1" smtClean="0"/>
              <a:t>requiered</a:t>
            </a:r>
            <a:endParaRPr lang="en-US" sz="2400" dirty="0" smtClean="0"/>
          </a:p>
          <a:p>
            <a:r>
              <a:rPr lang="en-US" sz="2400" dirty="0" smtClean="0"/>
              <a:t>Understand Administrative Law as our best tool to </a:t>
            </a:r>
            <a:r>
              <a:rPr lang="en-US" sz="2400" dirty="0" err="1" smtClean="0"/>
              <a:t>adress</a:t>
            </a:r>
            <a:r>
              <a:rPr lang="en-US" sz="2400" dirty="0" smtClean="0"/>
              <a:t> technological progress</a:t>
            </a:r>
          </a:p>
          <a:p>
            <a:r>
              <a:rPr lang="en-US" sz="2400" dirty="0" smtClean="0"/>
              <a:t>Revisited the concept of human dignity in the context where non-human intelligences affects human </a:t>
            </a:r>
            <a:r>
              <a:rPr lang="en-US" sz="2400" dirty="0" err="1" smtClean="0"/>
              <a:t>lifes</a:t>
            </a:r>
            <a:endParaRPr lang="en-US" sz="2400" dirty="0" smtClean="0"/>
          </a:p>
          <a:p>
            <a:r>
              <a:rPr lang="en-US" sz="2400" dirty="0" smtClean="0"/>
              <a:t>Create Agencies for AI </a:t>
            </a:r>
            <a:r>
              <a:rPr lang="en-US" sz="2400" dirty="0" err="1" smtClean="0"/>
              <a:t>Assestment</a:t>
            </a:r>
            <a:endParaRPr lang="en-US" sz="2400" dirty="0"/>
          </a:p>
        </p:txBody>
      </p:sp>
    </p:spTree>
    <p:extLst>
      <p:ext uri="{BB962C8B-B14F-4D97-AF65-F5344CB8AC3E}">
        <p14:creationId xmlns:p14="http://schemas.microsoft.com/office/powerpoint/2010/main" val="165317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372696" y="0"/>
            <a:ext cx="4819304" cy="6858000"/>
          </a:xfrm>
          <a:prstGeom prst="rect">
            <a:avLst/>
          </a:prstGeom>
        </p:spPr>
      </p:pic>
      <p:sp>
        <p:nvSpPr>
          <p:cNvPr id="8" name="CuadroTexto 7"/>
          <p:cNvSpPr txBox="1"/>
          <p:nvPr/>
        </p:nvSpPr>
        <p:spPr>
          <a:xfrm>
            <a:off x="1171074" y="3400926"/>
            <a:ext cx="5197642" cy="769441"/>
          </a:xfrm>
          <a:prstGeom prst="rect">
            <a:avLst/>
          </a:prstGeom>
          <a:noFill/>
        </p:spPr>
        <p:txBody>
          <a:bodyPr wrap="square" rtlCol="0">
            <a:spAutoFit/>
          </a:bodyPr>
          <a:lstStyle/>
          <a:p>
            <a:r>
              <a:rPr lang="es-ES" sz="4400" dirty="0" err="1" smtClean="0">
                <a:solidFill>
                  <a:schemeClr val="bg1"/>
                </a:solidFill>
                <a:latin typeface="Gotham Book" charset="0"/>
                <a:ea typeface="Gotham Book" charset="0"/>
                <a:cs typeface="Gotham Book" charset="0"/>
              </a:rPr>
              <a:t>Death</a:t>
            </a:r>
            <a:r>
              <a:rPr lang="es-ES" sz="4400" dirty="0" smtClean="0">
                <a:solidFill>
                  <a:schemeClr val="bg1"/>
                </a:solidFill>
                <a:latin typeface="Gotham Book" charset="0"/>
                <a:ea typeface="Gotham Book" charset="0"/>
                <a:cs typeface="Gotham Book" charset="0"/>
              </a:rPr>
              <a:t> = </a:t>
            </a:r>
            <a:r>
              <a:rPr lang="he-IL" sz="4400" dirty="0" smtClean="0">
                <a:solidFill>
                  <a:schemeClr val="bg1"/>
                </a:solidFill>
                <a:latin typeface="Gotham Book" charset="0"/>
                <a:ea typeface="Gotham Book" charset="0"/>
                <a:cs typeface="Gotham Book" charset="0"/>
              </a:rPr>
              <a:t>את</a:t>
            </a:r>
            <a:endParaRPr lang="es-ES_tradnl" sz="4400" dirty="0">
              <a:solidFill>
                <a:schemeClr val="bg1"/>
              </a:solidFill>
              <a:latin typeface="Gotham Book" charset="0"/>
              <a:ea typeface="Gotham Book" charset="0"/>
              <a:cs typeface="Gotham Book" charset="0"/>
            </a:endParaRPr>
          </a:p>
        </p:txBody>
      </p:sp>
      <p:sp>
        <p:nvSpPr>
          <p:cNvPr id="9" name="CuadroTexto 8"/>
          <p:cNvSpPr txBox="1"/>
          <p:nvPr/>
        </p:nvSpPr>
        <p:spPr>
          <a:xfrm>
            <a:off x="1171074" y="2582779"/>
            <a:ext cx="5197642" cy="769441"/>
          </a:xfrm>
          <a:prstGeom prst="rect">
            <a:avLst/>
          </a:prstGeom>
          <a:noFill/>
        </p:spPr>
        <p:txBody>
          <a:bodyPr wrap="square" rtlCol="0">
            <a:spAutoFit/>
          </a:bodyPr>
          <a:lstStyle/>
          <a:p>
            <a:r>
              <a:rPr lang="es-ES" sz="4400" dirty="0" err="1" smtClean="0">
                <a:solidFill>
                  <a:schemeClr val="bg1"/>
                </a:solidFill>
                <a:latin typeface="Gotham Book" charset="0"/>
                <a:ea typeface="Gotham Book" charset="0"/>
                <a:cs typeface="Gotham Book" charset="0"/>
              </a:rPr>
              <a:t>Truth</a:t>
            </a:r>
            <a:r>
              <a:rPr lang="es-ES" sz="4400" dirty="0" smtClean="0">
                <a:solidFill>
                  <a:schemeClr val="bg1"/>
                </a:solidFill>
                <a:latin typeface="Gotham Book" charset="0"/>
                <a:ea typeface="Gotham Book" charset="0"/>
                <a:cs typeface="Gotham Book" charset="0"/>
              </a:rPr>
              <a:t> = </a:t>
            </a:r>
            <a:r>
              <a:rPr lang="he-IL" sz="4400" dirty="0" smtClean="0">
                <a:solidFill>
                  <a:schemeClr val="bg1"/>
                </a:solidFill>
                <a:latin typeface="Gotham Book" charset="0"/>
                <a:ea typeface="Gotham Book" charset="0"/>
                <a:cs typeface="Gotham Book" charset="0"/>
              </a:rPr>
              <a:t>אמת</a:t>
            </a:r>
            <a:r>
              <a:rPr lang="es-ES" sz="4400" dirty="0" smtClean="0">
                <a:solidFill>
                  <a:schemeClr val="bg1"/>
                </a:solidFill>
                <a:latin typeface="Gotham Book" charset="0"/>
                <a:ea typeface="Gotham Book" charset="0"/>
                <a:cs typeface="Gotham Book" charset="0"/>
              </a:rPr>
              <a:t>   </a:t>
            </a:r>
            <a:endParaRPr lang="es-ES_tradnl" sz="4400" dirty="0">
              <a:solidFill>
                <a:schemeClr val="bg1"/>
              </a:solidFill>
              <a:latin typeface="Gotham Book" charset="0"/>
              <a:ea typeface="Gotham Book" charset="0"/>
              <a:cs typeface="Gotham Book" charset="0"/>
            </a:endParaRPr>
          </a:p>
        </p:txBody>
      </p:sp>
    </p:spTree>
    <p:extLst>
      <p:ext uri="{BB962C8B-B14F-4D97-AF65-F5344CB8AC3E}">
        <p14:creationId xmlns:p14="http://schemas.microsoft.com/office/powerpoint/2010/main" val="8233788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18399" y="2342893"/>
            <a:ext cx="5915526" cy="1325563"/>
          </a:xfrm>
        </p:spPr>
        <p:txBody>
          <a:bodyPr>
            <a:noAutofit/>
          </a:bodyPr>
          <a:lstStyle/>
          <a:p>
            <a:r>
              <a:rPr lang="es-ES_tradnl" sz="3500" i="1" dirty="0" err="1">
                <a:latin typeface="Gotham Light" charset="0"/>
                <a:ea typeface="Gotham Light" charset="0"/>
                <a:cs typeface="Gotham Light" charset="0"/>
              </a:rPr>
              <a:t>The</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secret</a:t>
            </a:r>
            <a:r>
              <a:rPr lang="es-ES_tradnl" sz="3500" i="1" dirty="0">
                <a:latin typeface="Gotham Light" charset="0"/>
                <a:ea typeface="Gotham Light" charset="0"/>
                <a:cs typeface="Gotham Light" charset="0"/>
              </a:rPr>
              <a:t> of </a:t>
            </a:r>
            <a:r>
              <a:rPr lang="es-ES_tradnl" sz="3500" i="1" dirty="0" err="1">
                <a:latin typeface="Gotham Light" charset="0"/>
                <a:ea typeface="Gotham Light" charset="0"/>
                <a:cs typeface="Gotham Light" charset="0"/>
              </a:rPr>
              <a:t>theory</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is</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that</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truth</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does</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not</a:t>
            </a:r>
            <a:r>
              <a:rPr lang="es-ES_tradnl" sz="3500" i="1" dirty="0">
                <a:latin typeface="Gotham Light" charset="0"/>
                <a:ea typeface="Gotham Light" charset="0"/>
                <a:cs typeface="Gotham Light" charset="0"/>
              </a:rPr>
              <a:t> </a:t>
            </a:r>
            <a:r>
              <a:rPr lang="es-ES_tradnl" sz="3500" i="1" dirty="0" err="1">
                <a:latin typeface="Gotham Light" charset="0"/>
                <a:ea typeface="Gotham Light" charset="0"/>
                <a:cs typeface="Gotham Light" charset="0"/>
              </a:rPr>
              <a:t>exist</a:t>
            </a:r>
            <a:r>
              <a:rPr lang="es-ES_tradnl" sz="3500" i="1" dirty="0">
                <a:latin typeface="Gotham Light" charset="0"/>
                <a:ea typeface="Gotham Light" charset="0"/>
                <a:cs typeface="Gotham Light" charset="0"/>
              </a:rPr>
              <a:t>.</a:t>
            </a:r>
            <a:r>
              <a:rPr lang="es-ES_tradnl" sz="3500" i="1" dirty="0">
                <a:latin typeface="Gotham Light" charset="0"/>
                <a:ea typeface="Gotham Light" charset="0"/>
                <a:cs typeface="Gotham Light" charset="0"/>
              </a:rPr>
              <a:t/>
            </a:r>
            <a:br>
              <a:rPr lang="es-ES_tradnl" sz="3500" i="1" dirty="0">
                <a:latin typeface="Gotham Light" charset="0"/>
                <a:ea typeface="Gotham Light" charset="0"/>
                <a:cs typeface="Gotham Light" charset="0"/>
              </a:rPr>
            </a:br>
            <a:endParaRPr lang="es-ES_tradnl" sz="3500" i="1" dirty="0">
              <a:latin typeface="Gotham Light" charset="0"/>
              <a:ea typeface="Gotham Light" charset="0"/>
              <a:cs typeface="Gotham Light" charset="0"/>
            </a:endParaRPr>
          </a:p>
        </p:txBody>
      </p:sp>
      <p:sp>
        <p:nvSpPr>
          <p:cNvPr id="3" name="CuadroTexto 2"/>
          <p:cNvSpPr txBox="1"/>
          <p:nvPr/>
        </p:nvSpPr>
        <p:spPr>
          <a:xfrm>
            <a:off x="4136600" y="1975157"/>
            <a:ext cx="2563599" cy="1569660"/>
          </a:xfrm>
          <a:prstGeom prst="rect">
            <a:avLst/>
          </a:prstGeom>
          <a:noFill/>
        </p:spPr>
        <p:txBody>
          <a:bodyPr wrap="square" rtlCol="0">
            <a:spAutoFit/>
          </a:bodyPr>
          <a:lstStyle/>
          <a:p>
            <a:r>
              <a:rPr lang="es-ES_tradnl" sz="9600" dirty="0" smtClean="0">
                <a:solidFill>
                  <a:schemeClr val="bg1"/>
                </a:solidFill>
                <a:latin typeface="Gotham Book" charset="0"/>
                <a:ea typeface="Gotham Book" charset="0"/>
                <a:cs typeface="Gotham Book" charset="0"/>
              </a:rPr>
              <a:t>“”</a:t>
            </a:r>
            <a:endParaRPr lang="es-ES_tradnl" sz="9600" dirty="0">
              <a:solidFill>
                <a:schemeClr val="bg1"/>
              </a:solidFill>
              <a:latin typeface="Gotham Book" charset="0"/>
              <a:ea typeface="Gotham Book" charset="0"/>
              <a:cs typeface="Gotham Book" charset="0"/>
            </a:endParaRPr>
          </a:p>
        </p:txBody>
      </p:sp>
      <p:sp>
        <p:nvSpPr>
          <p:cNvPr id="5" name="Marcador de contenido 2"/>
          <p:cNvSpPr txBox="1">
            <a:spLocks/>
          </p:cNvSpPr>
          <p:nvPr/>
        </p:nvSpPr>
        <p:spPr>
          <a:xfrm>
            <a:off x="7924981" y="3668456"/>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s-ES_tradnl" dirty="0" smtClean="0"/>
              <a:t>Jean </a:t>
            </a:r>
            <a:r>
              <a:rPr lang="es-ES_tradnl" dirty="0" err="1" smtClean="0"/>
              <a:t>Baudrillard</a:t>
            </a:r>
            <a:endParaRPr lang="es-ES_tradnl" dirty="0"/>
          </a:p>
        </p:txBody>
      </p:sp>
    </p:spTree>
    <p:extLst>
      <p:ext uri="{BB962C8B-B14F-4D97-AF65-F5344CB8AC3E}">
        <p14:creationId xmlns:p14="http://schemas.microsoft.com/office/powerpoint/2010/main" val="1192320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80084" y="1825625"/>
            <a:ext cx="8273716" cy="1639470"/>
          </a:xfrm>
        </p:spPr>
        <p:txBody>
          <a:bodyPr>
            <a:normAutofit lnSpcReduction="10000"/>
          </a:bodyPr>
          <a:lstStyle/>
          <a:p>
            <a:pPr marL="0" indent="0">
              <a:buNone/>
            </a:pPr>
            <a:r>
              <a:rPr lang="en-US" sz="3500" i="1" dirty="0" smtClean="0">
                <a:latin typeface="Gotham Light" charset="0"/>
                <a:ea typeface="Gotham Light" charset="0"/>
                <a:cs typeface="Gotham Light" charset="0"/>
              </a:rPr>
              <a:t>Technology it’s just an amplifier of Human Will</a:t>
            </a:r>
          </a:p>
          <a:p>
            <a:pPr marL="0" indent="0" algn="r">
              <a:buNone/>
            </a:pPr>
            <a:r>
              <a:rPr lang="en-US" sz="3600" dirty="0" err="1" smtClean="0"/>
              <a:t>Kentaro</a:t>
            </a:r>
            <a:r>
              <a:rPr lang="en-US" sz="3600" dirty="0" smtClean="0"/>
              <a:t> Toyama</a:t>
            </a:r>
            <a:endParaRPr lang="en-US" sz="3600" dirty="0"/>
          </a:p>
        </p:txBody>
      </p:sp>
      <p:sp>
        <p:nvSpPr>
          <p:cNvPr id="4" name="CuadroTexto 3"/>
          <p:cNvSpPr txBox="1"/>
          <p:nvPr/>
        </p:nvSpPr>
        <p:spPr>
          <a:xfrm>
            <a:off x="1798284" y="1562516"/>
            <a:ext cx="2563599" cy="1569660"/>
          </a:xfrm>
          <a:prstGeom prst="rect">
            <a:avLst/>
          </a:prstGeom>
          <a:noFill/>
        </p:spPr>
        <p:txBody>
          <a:bodyPr wrap="square" rtlCol="0">
            <a:spAutoFit/>
          </a:bodyPr>
          <a:lstStyle/>
          <a:p>
            <a:r>
              <a:rPr lang="es-ES_tradnl" sz="9600" dirty="0" smtClean="0">
                <a:solidFill>
                  <a:schemeClr val="bg1"/>
                </a:solidFill>
                <a:latin typeface="Gotham Book" charset="0"/>
                <a:ea typeface="Gotham Book" charset="0"/>
                <a:cs typeface="Gotham Book" charset="0"/>
              </a:rPr>
              <a:t>“”</a:t>
            </a:r>
            <a:endParaRPr lang="es-ES_tradnl" sz="9600" dirty="0">
              <a:solidFill>
                <a:schemeClr val="bg1"/>
              </a:solidFill>
              <a:latin typeface="Gotham Book" charset="0"/>
              <a:ea typeface="Gotham Book" charset="0"/>
              <a:cs typeface="Gotham Book" charset="0"/>
            </a:endParaRPr>
          </a:p>
        </p:txBody>
      </p:sp>
    </p:spTree>
    <p:extLst>
      <p:ext uri="{BB962C8B-B14F-4D97-AF65-F5344CB8AC3E}">
        <p14:creationId xmlns:p14="http://schemas.microsoft.com/office/powerpoint/2010/main" val="59062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14300" y="-103288"/>
            <a:ext cx="12306300" cy="7710588"/>
          </a:xfrm>
          <a:prstGeom prst="rect">
            <a:avLst/>
          </a:prstGeom>
        </p:spPr>
      </p:pic>
      <p:sp>
        <p:nvSpPr>
          <p:cNvPr id="7" name="Título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Gotham Book" charset="0"/>
                <a:ea typeface="Gotham Book" charset="0"/>
                <a:cs typeface="Gotham Book" charset="0"/>
              </a:defRPr>
            </a:lvl1pPr>
          </a:lstStyle>
          <a:p>
            <a:r>
              <a:rPr lang="en-US" dirty="0">
                <a:solidFill>
                  <a:schemeClr val="tx1">
                    <a:lumMod val="95000"/>
                    <a:lumOff val="5000"/>
                  </a:schemeClr>
                </a:solidFill>
              </a:rPr>
              <a:t>TECHNOLOGY POWER AND LAW</a:t>
            </a:r>
            <a:endParaRPr lang="es-ES_tradnl" dirty="0"/>
          </a:p>
        </p:txBody>
      </p:sp>
      <p:sp>
        <p:nvSpPr>
          <p:cNvPr id="8" name="Título 7"/>
          <p:cNvSpPr>
            <a:spLocks noGrp="1"/>
          </p:cNvSpPr>
          <p:nvPr>
            <p:ph type="title"/>
          </p:nvPr>
        </p:nvSpPr>
        <p:spPr/>
        <p:txBody>
          <a:bodyPr/>
          <a:lstStyle/>
          <a:p>
            <a:endParaRPr lang="es-ES_tradnl"/>
          </a:p>
        </p:txBody>
      </p:sp>
    </p:spTree>
    <p:extLst>
      <p:ext uri="{BB962C8B-B14F-4D97-AF65-F5344CB8AC3E}">
        <p14:creationId xmlns:p14="http://schemas.microsoft.com/office/powerpoint/2010/main" val="197493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40229" y="3166534"/>
            <a:ext cx="8558253" cy="3560233"/>
          </a:xfrm>
        </p:spPr>
      </p:pic>
      <p:pic>
        <p:nvPicPr>
          <p:cNvPr id="5" name="Imagen 4"/>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980891" y="371475"/>
            <a:ext cx="3714750" cy="3676650"/>
          </a:xfrm>
          <a:prstGeom prst="rect">
            <a:avLst/>
          </a:prstGeom>
        </p:spPr>
      </p:pic>
    </p:spTree>
    <p:extLst>
      <p:ext uri="{BB962C8B-B14F-4D97-AF65-F5344CB8AC3E}">
        <p14:creationId xmlns:p14="http://schemas.microsoft.com/office/powerpoint/2010/main" val="1124100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4082" y="498213"/>
            <a:ext cx="4235118" cy="5544155"/>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832" y="2372681"/>
            <a:ext cx="2534652" cy="4038546"/>
          </a:xfrm>
          <a:prstGeom prst="rect">
            <a:avLst/>
          </a:prstGeom>
        </p:spPr>
      </p:pic>
    </p:spTree>
    <p:extLst>
      <p:ext uri="{BB962C8B-B14F-4D97-AF65-F5344CB8AC3E}">
        <p14:creationId xmlns:p14="http://schemas.microsoft.com/office/powerpoint/2010/main" val="1334576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t d'imatges de hobbes and Galilei"/>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213600" y="1254125"/>
            <a:ext cx="3937000" cy="46671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t d'imatges de Galilei"/>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474415" y="1254126"/>
            <a:ext cx="3678609" cy="466713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474415" y="6108700"/>
            <a:ext cx="3678609" cy="369332"/>
          </a:xfrm>
          <a:prstGeom prst="rect">
            <a:avLst/>
          </a:prstGeom>
          <a:noFill/>
        </p:spPr>
        <p:txBody>
          <a:bodyPr wrap="square" rtlCol="0">
            <a:spAutoFit/>
          </a:bodyPr>
          <a:lstStyle/>
          <a:p>
            <a:r>
              <a:rPr lang="es-ES_tradnl" dirty="0" smtClean="0">
                <a:solidFill>
                  <a:schemeClr val="bg1"/>
                </a:solidFill>
                <a:latin typeface="Gotham Book" charset="0"/>
                <a:ea typeface="Gotham Book" charset="0"/>
                <a:cs typeface="Gotham Book" charset="0"/>
              </a:rPr>
              <a:t>GALILEO GALILEI</a:t>
            </a:r>
            <a:endParaRPr lang="es-ES_tradnl" dirty="0">
              <a:solidFill>
                <a:schemeClr val="bg1"/>
              </a:solidFill>
              <a:latin typeface="Gotham Book" charset="0"/>
              <a:ea typeface="Gotham Book" charset="0"/>
              <a:cs typeface="Gotham Book" charset="0"/>
            </a:endParaRPr>
          </a:p>
        </p:txBody>
      </p:sp>
      <p:sp>
        <p:nvSpPr>
          <p:cNvPr id="7" name="CuadroTexto 6"/>
          <p:cNvSpPr txBox="1"/>
          <p:nvPr/>
        </p:nvSpPr>
        <p:spPr>
          <a:xfrm>
            <a:off x="7213600" y="6108700"/>
            <a:ext cx="3678609" cy="369332"/>
          </a:xfrm>
          <a:prstGeom prst="rect">
            <a:avLst/>
          </a:prstGeom>
          <a:noFill/>
        </p:spPr>
        <p:txBody>
          <a:bodyPr wrap="square" rtlCol="0">
            <a:spAutoFit/>
          </a:bodyPr>
          <a:lstStyle/>
          <a:p>
            <a:r>
              <a:rPr lang="es-ES_tradnl" dirty="0" smtClean="0">
                <a:solidFill>
                  <a:schemeClr val="bg1"/>
                </a:solidFill>
                <a:latin typeface="Gotham Book" charset="0"/>
                <a:ea typeface="Gotham Book" charset="0"/>
                <a:cs typeface="Gotham Book" charset="0"/>
              </a:rPr>
              <a:t>THOMAS HOBBES</a:t>
            </a:r>
            <a:endParaRPr lang="es-ES_tradnl" dirty="0">
              <a:solidFill>
                <a:schemeClr val="bg1"/>
              </a:solidFill>
              <a:latin typeface="Gotham Book" charset="0"/>
              <a:ea typeface="Gotham Book" charset="0"/>
              <a:cs typeface="Gotham Book" charset="0"/>
            </a:endParaRPr>
          </a:p>
        </p:txBody>
      </p:sp>
    </p:spTree>
    <p:extLst>
      <p:ext uri="{BB962C8B-B14F-4D97-AF65-F5344CB8AC3E}">
        <p14:creationId xmlns:p14="http://schemas.microsoft.com/office/powerpoint/2010/main" val="1145707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REGULATING TECHNOLOGY</a:t>
            </a:r>
            <a:endParaRPr lang="es-ES_tradnl" dirty="0"/>
          </a:p>
        </p:txBody>
      </p:sp>
      <p:sp>
        <p:nvSpPr>
          <p:cNvPr id="3" name="Marcador de contenido 2"/>
          <p:cNvSpPr>
            <a:spLocks noGrp="1"/>
          </p:cNvSpPr>
          <p:nvPr>
            <p:ph idx="1"/>
          </p:nvPr>
        </p:nvSpPr>
        <p:spPr/>
        <p:txBody>
          <a:bodyPr>
            <a:normAutofit/>
          </a:bodyPr>
          <a:lstStyle/>
          <a:p>
            <a:r>
              <a:rPr lang="en-US" sz="2400" dirty="0" smtClean="0"/>
              <a:t>Disconnection between science and law</a:t>
            </a:r>
          </a:p>
          <a:p>
            <a:endParaRPr lang="en-US" sz="2400" dirty="0" smtClean="0"/>
          </a:p>
          <a:p>
            <a:r>
              <a:rPr lang="en-US" sz="2400" dirty="0" smtClean="0"/>
              <a:t>Science offer probabilities not certainties to value-</a:t>
            </a:r>
            <a:r>
              <a:rPr lang="en-US" sz="2400" dirty="0" err="1" smtClean="0"/>
              <a:t>landen</a:t>
            </a:r>
            <a:r>
              <a:rPr lang="en-US" sz="2400" dirty="0" smtClean="0"/>
              <a:t> questions</a:t>
            </a:r>
          </a:p>
          <a:p>
            <a:endParaRPr lang="en-US" sz="2400" dirty="0" smtClean="0"/>
          </a:p>
          <a:p>
            <a:r>
              <a:rPr lang="en-US" sz="2400" dirty="0" smtClean="0"/>
              <a:t>Cultural Delay in relation with technological achievements and product generation</a:t>
            </a:r>
            <a:endParaRPr lang="en-US" sz="2400" dirty="0"/>
          </a:p>
        </p:txBody>
      </p:sp>
      <p:pic>
        <p:nvPicPr>
          <p:cNvPr id="4" name="Imagen 3"/>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3500" b="99000" l="10000" r="90000">
                        <a14:foregroundMark x1="49333" y1="53500" x2="49333" y2="53500"/>
                        <a14:foregroundMark x1="71667" y1="44000" x2="71667" y2="44000"/>
                        <a14:foregroundMark x1="32000" y1="44000" x2="32000" y2="44000"/>
                        <a14:foregroundMark x1="19000" y1="57000" x2="19000" y2="57000"/>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4435139" y="4795334"/>
            <a:ext cx="2072441" cy="1381627"/>
          </a:xfrm>
          <a:prstGeom prst="rect">
            <a:avLst/>
          </a:prstGeom>
        </p:spPr>
      </p:pic>
      <p:pic>
        <p:nvPicPr>
          <p:cNvPr id="8" name="Imagen 7"/>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ackgroundRemoval t="962" b="96635" l="455" r="99091">
                        <a14:foregroundMark x1="30909" y1="44231" x2="30909" y2="44231"/>
                        <a14:foregroundMark x1="50000" y1="71154" x2="50000" y2="71154"/>
                        <a14:foregroundMark x1="50909" y1="31250" x2="50909" y2="31250"/>
                        <a14:foregroundMark x1="26818" y1="67308" x2="26818" y2="67308"/>
                        <a14:foregroundMark x1="67273" y1="67308" x2="67273" y2="67308"/>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6507580" y="4795335"/>
            <a:ext cx="1461336" cy="1381627"/>
          </a:xfrm>
          <a:prstGeom prst="rect">
            <a:avLst/>
          </a:prstGeom>
        </p:spPr>
      </p:pic>
    </p:spTree>
    <p:extLst>
      <p:ext uri="{BB962C8B-B14F-4D97-AF65-F5344CB8AC3E}">
        <p14:creationId xmlns:p14="http://schemas.microsoft.com/office/powerpoint/2010/main" val="652949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6" id="{1F66F506-3E94-A743-A805-D006ADF2CDFD}" vid="{3CDB6C50-B22E-A14A-9E5F-5ABACD3C1660}"/>
    </a:ext>
  </a:extLst>
</a:theme>
</file>

<file path=docProps/app.xml><?xml version="1.0" encoding="utf-8"?>
<Properties xmlns="http://schemas.openxmlformats.org/officeDocument/2006/extended-properties" xmlns:vt="http://schemas.openxmlformats.org/officeDocument/2006/docPropsVTypes">
  <Template>CoñoTEMPLATE</Template>
  <TotalTime>5211</TotalTime>
  <Words>554</Words>
  <Application>Microsoft Macintosh PowerPoint</Application>
  <PresentationFormat>Panorámica</PresentationFormat>
  <Paragraphs>104</Paragraphs>
  <Slides>39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39</vt:i4>
      </vt:variant>
    </vt:vector>
  </HeadingPairs>
  <TitlesOfParts>
    <vt:vector size="45" baseType="lpstr">
      <vt:lpstr>Calibri</vt:lpstr>
      <vt:lpstr>Gotham Black</vt:lpstr>
      <vt:lpstr>Gotham Book</vt:lpstr>
      <vt:lpstr>Gotham Light</vt:lpstr>
      <vt:lpstr>Arial</vt:lpstr>
      <vt:lpstr>Tema de Office</vt:lpstr>
      <vt:lpstr>CHALLENGES OF ARTIFICIAL INTELLIGENCE: SECURITY, ETHICS AND LAW. THE CASE OF THE LETHAL AUTONOMOUS SYSTEMS</vt:lpstr>
      <vt:lpstr>CONTEXT</vt:lpstr>
      <vt:lpstr>Presentación de PowerPoint</vt:lpstr>
      <vt:lpstr>Presentación de PowerPoint</vt:lpstr>
      <vt:lpstr>Presentación de PowerPoint</vt:lpstr>
      <vt:lpstr>Presentación de PowerPoint</vt:lpstr>
      <vt:lpstr>Presentación de PowerPoint</vt:lpstr>
      <vt:lpstr>Presentación de PowerPoint</vt:lpstr>
      <vt:lpstr>REGULATING TECHNOLOGY</vt:lpstr>
      <vt:lpstr>TYPES OF INTERNET CRIME </vt:lpstr>
      <vt:lpstr>ARTIFICIAL INTELLIGENCE</vt:lpstr>
      <vt:lpstr>Presentación de PowerPoint</vt:lpstr>
      <vt:lpstr>AI AUTONOMY</vt:lpstr>
      <vt:lpstr>AI AUTONOMY</vt:lpstr>
      <vt:lpstr>MEANINGFUL HUMAN CONTROL</vt:lpstr>
      <vt:lpstr>MYSTIFICATION</vt:lpstr>
      <vt:lpstr>Presentación de PowerPoint</vt:lpstr>
      <vt:lpstr>RELIABILITY</vt:lpstr>
      <vt:lpstr>ETHICS</vt:lpstr>
      <vt:lpstr>AUTOMATION BIAS</vt:lpstr>
      <vt:lpstr>Presentación de PowerPoint</vt:lpstr>
      <vt:lpstr>Presentación de PowerPoint</vt:lpstr>
      <vt:lpstr>Presentación de PowerPoint</vt:lpstr>
      <vt:lpstr>RWANDA</vt:lpstr>
      <vt:lpstr>BANGLADESH</vt:lpstr>
      <vt:lpstr>HOLOCAUST</vt:lpstr>
      <vt:lpstr>We live in a society where there is more and more information and less and less meaning</vt:lpstr>
      <vt:lpstr>LAW</vt:lpstr>
      <vt:lpstr>Presentación de PowerPoint</vt:lpstr>
      <vt:lpstr>SECURITY</vt:lpstr>
      <vt:lpstr>MARTENS CLAUSE</vt:lpstr>
      <vt:lpstr>HUMAN DIGNITY</vt:lpstr>
      <vt:lpstr>BLOCK CHAIN</vt:lpstr>
      <vt:lpstr>Presentación de PowerPoint</vt:lpstr>
      <vt:lpstr>Presentación de PowerPoint</vt:lpstr>
      <vt:lpstr>Presentación de PowerPoint</vt:lpstr>
      <vt:lpstr>CONCLUSIONS</vt:lpstr>
      <vt:lpstr>Presentación de PowerPoint</vt:lpstr>
      <vt:lpstr>The secret of theory is that truth does not exist. </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OF ARTIFICIAL INTELLIGENCE: SECURITY, ETHICS AND LAW. THE CASE OF THE LETHAL AUTONOMOUS SYSTEMS</dc:title>
  <dc:creator>Joaquín Rodríguez Álvarez</dc:creator>
  <cp:lastModifiedBy>Joaquín Rodríguez Álvarez</cp:lastModifiedBy>
  <cp:revision>33</cp:revision>
  <dcterms:created xsi:type="dcterms:W3CDTF">2019-06-28T14:32:32Z</dcterms:created>
  <dcterms:modified xsi:type="dcterms:W3CDTF">2019-07-02T05:24:26Z</dcterms:modified>
</cp:coreProperties>
</file>